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298" r:id="rId4"/>
    <p:sldId id="283" r:id="rId5"/>
    <p:sldId id="297" r:id="rId6"/>
    <p:sldId id="292" r:id="rId7"/>
    <p:sldId id="284" r:id="rId8"/>
    <p:sldId id="293" r:id="rId9"/>
    <p:sldId id="295" r:id="rId10"/>
    <p:sldId id="285" r:id="rId11"/>
    <p:sldId id="296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81" d="100"/>
          <a:sy n="81" d="100"/>
        </p:scale>
        <p:origin x="108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26.09.2018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26.09.2018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29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02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5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62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1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781" y="2845870"/>
            <a:ext cx="7873219" cy="2582078"/>
          </a:xfrm>
        </p:spPr>
        <p:txBody>
          <a:bodyPr rtlCol="0"/>
          <a:lstStyle/>
          <a:p>
            <a:pPr rtl="0">
              <a:lnSpc>
                <a:spcPts val="6200"/>
              </a:lnSpc>
            </a:pPr>
            <a:r>
              <a:rPr lang="ru-RU" sz="4800" dirty="0"/>
              <a:t>Конфликтная компетентность: содержание понятия, способы измерения и развития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2474" y="5427948"/>
            <a:ext cx="6759526" cy="1031466"/>
          </a:xfrm>
        </p:spPr>
        <p:txBody>
          <a:bodyPr rtlCol="0"/>
          <a:lstStyle/>
          <a:p>
            <a:pPr rtl="0"/>
            <a:r>
              <a:rPr lang="ru-RU" sz="2400" dirty="0">
                <a:solidFill>
                  <a:schemeClr val="accent5">
                    <a:lumMod val="10000"/>
                    <a:lumOff val="90000"/>
                  </a:schemeClr>
                </a:solidFill>
              </a:rPr>
              <a:t>Капустина Валерия Анатольевна</a:t>
            </a:r>
            <a:r>
              <a:rPr lang="ru-RU" dirty="0">
                <a:solidFill>
                  <a:schemeClr val="accent5">
                    <a:lumMod val="10000"/>
                    <a:lumOff val="90000"/>
                  </a:schemeClr>
                </a:solidFill>
              </a:rPr>
              <a:t>, </a:t>
            </a:r>
          </a:p>
          <a:p>
            <a:pPr rtl="0"/>
            <a:r>
              <a:rPr lang="ru-RU" dirty="0" err="1">
                <a:solidFill>
                  <a:schemeClr val="accent5">
                    <a:lumMod val="10000"/>
                    <a:lumOff val="90000"/>
                  </a:schemeClr>
                </a:solidFill>
              </a:rPr>
              <a:t>канд.психол.наук</a:t>
            </a:r>
            <a:r>
              <a:rPr lang="ru-RU" dirty="0">
                <a:solidFill>
                  <a:schemeClr val="accent5">
                    <a:lumMod val="10000"/>
                    <a:lumOff val="90000"/>
                  </a:schemeClr>
                </a:solidFill>
              </a:rPr>
              <a:t>, доц., </a:t>
            </a:r>
            <a:r>
              <a:rPr lang="en-US" sz="2400" dirty="0">
                <a:solidFill>
                  <a:schemeClr val="accent5">
                    <a:lumMod val="10000"/>
                    <a:lumOff val="90000"/>
                  </a:schemeClr>
                </a:solidFill>
              </a:rPr>
              <a:t>pskabinet@gmail.com</a:t>
            </a:r>
            <a:endParaRPr lang="ru-RU" dirty="0">
              <a:solidFill>
                <a:schemeClr val="accent5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1" name="Надпись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664506" y="64923"/>
            <a:ext cx="2527494" cy="2026311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600"/>
              </a:lnSpc>
            </a:pPr>
            <a:r>
              <a:rPr lang="ru-RU" sz="3600" b="1" i="0" spc="-100" dirty="0">
                <a:solidFill>
                  <a:srgbClr val="C00000"/>
                </a:solidFill>
                <a:latin typeface="+mj-lt"/>
              </a:rPr>
              <a:t>НГТУ</a:t>
            </a:r>
          </a:p>
          <a:p>
            <a:pPr algn="ctr" rtl="0">
              <a:lnSpc>
                <a:spcPts val="1600"/>
              </a:lnSpc>
            </a:pPr>
            <a:endParaRPr lang="ru-RU" sz="3600" b="1" i="0" spc="-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 rtl="0">
              <a:lnSpc>
                <a:spcPts val="1600"/>
              </a:lnSpc>
            </a:pPr>
            <a:r>
              <a:rPr lang="ru-RU" sz="3600" b="1" spc="-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Кафедра</a:t>
            </a:r>
          </a:p>
          <a:p>
            <a:pPr algn="ctr" rtl="0">
              <a:lnSpc>
                <a:spcPts val="1600"/>
              </a:lnSpc>
            </a:pPr>
            <a:endParaRPr lang="ru-RU" sz="3600" b="1" spc="-1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 rtl="0">
              <a:lnSpc>
                <a:spcPts val="1600"/>
              </a:lnSpc>
            </a:pPr>
            <a:r>
              <a:rPr lang="ru-RU" sz="3600" b="1" spc="-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психологии</a:t>
            </a:r>
          </a:p>
          <a:p>
            <a:pPr algn="ctr" rtl="0">
              <a:lnSpc>
                <a:spcPts val="1600"/>
              </a:lnSpc>
            </a:pPr>
            <a:endParaRPr lang="ru-RU" sz="3600" b="1" spc="-1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 rtl="0">
              <a:lnSpc>
                <a:spcPts val="1600"/>
              </a:lnSpc>
            </a:pPr>
            <a:r>
              <a:rPr lang="ru-RU" sz="3600" b="1" spc="-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и</a:t>
            </a:r>
          </a:p>
          <a:p>
            <a:pPr algn="ctr" rtl="0">
              <a:lnSpc>
                <a:spcPts val="1600"/>
              </a:lnSpc>
            </a:pPr>
            <a:endParaRPr lang="ru-RU" sz="3600" b="1" spc="-1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 rtl="0">
              <a:lnSpc>
                <a:spcPts val="1600"/>
              </a:lnSpc>
            </a:pPr>
            <a:r>
              <a:rPr lang="ru-RU" sz="3600" b="1" spc="-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педагогики</a:t>
            </a:r>
            <a:endParaRPr lang="ru-RU" b="0" i="0" spc="14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391885"/>
            <a:ext cx="5834743" cy="6163293"/>
          </a:xfrm>
        </p:spPr>
        <p:txBody>
          <a:bodyPr rtlCol="0"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/>
              <a:t>Структура конфликтной компетентности личности </a:t>
            </a:r>
            <a:r>
              <a:rPr lang="en-US" sz="2400" b="1" dirty="0"/>
              <a:t>[</a:t>
            </a:r>
            <a:r>
              <a:rPr lang="ru-RU" sz="2400" b="1" dirty="0"/>
              <a:t>М.М. </a:t>
            </a:r>
            <a:r>
              <a:rPr lang="ru-RU" sz="2400" b="1" dirty="0" err="1"/>
              <a:t>Кашапов</a:t>
            </a:r>
            <a:r>
              <a:rPr lang="ru-RU" sz="2400" b="1" dirty="0"/>
              <a:t>, М.В. </a:t>
            </a:r>
            <a:r>
              <a:rPr lang="ru-RU" sz="2400" b="1" dirty="0" err="1"/>
              <a:t>Башкин</a:t>
            </a:r>
            <a:r>
              <a:rPr lang="en-US" sz="2400" b="1" dirty="0"/>
              <a:t>]</a:t>
            </a:r>
            <a:r>
              <a:rPr lang="ru-RU" sz="2400" b="1" dirty="0"/>
              <a:t>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/>
              <a:t> </a:t>
            </a:r>
            <a:br>
              <a:rPr lang="ru-RU" sz="3600" b="1" dirty="0"/>
            </a:br>
            <a:r>
              <a:rPr lang="ru-RU" sz="2400" dirty="0"/>
              <a:t>1) </a:t>
            </a:r>
            <a:r>
              <a:rPr lang="ru-RU" sz="2400" b="1" dirty="0"/>
              <a:t>Когнитивная характеристика </a:t>
            </a:r>
            <a:r>
              <a:rPr lang="ru-RU" sz="2400" dirty="0"/>
              <a:t>- способность </a:t>
            </a:r>
            <a:r>
              <a:rPr lang="ru-RU" sz="2400" b="1" dirty="0">
                <a:solidFill>
                  <a:schemeClr val="accent2"/>
                </a:solidFill>
              </a:rPr>
              <a:t>анализировать конфликтную ситуацию </a:t>
            </a:r>
            <a:r>
              <a:rPr lang="ru-RU" sz="2400" dirty="0"/>
              <a:t>и выделять ее структурные компоненты. </a:t>
            </a:r>
            <a:br>
              <a:rPr lang="ru-RU" sz="3600" dirty="0"/>
            </a:br>
            <a:endParaRPr lang="ru-RU" sz="36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/>
              <a:t>2) </a:t>
            </a:r>
            <a:r>
              <a:rPr lang="ru-RU" sz="2400" b="1" dirty="0"/>
              <a:t>Мотивационная характеристика </a:t>
            </a:r>
            <a:r>
              <a:rPr lang="ru-RU" sz="2400" dirty="0"/>
              <a:t>- </a:t>
            </a:r>
            <a:r>
              <a:rPr lang="ru-RU" sz="2400" b="1" dirty="0">
                <a:solidFill>
                  <a:schemeClr val="accent2"/>
                </a:solidFill>
              </a:rPr>
              <a:t>направленность</a:t>
            </a:r>
            <a:r>
              <a:rPr lang="ru-RU" sz="2400" b="1" dirty="0"/>
              <a:t> </a:t>
            </a:r>
            <a:r>
              <a:rPr lang="ru-RU" sz="2400" dirty="0"/>
              <a:t>личности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2"/>
                </a:solidFill>
              </a:rPr>
              <a:t>на конструктивное разрешение </a:t>
            </a:r>
            <a:r>
              <a:rPr lang="ru-RU" sz="2400" dirty="0"/>
              <a:t>конфликта. </a:t>
            </a:r>
            <a:br>
              <a:rPr lang="ru-RU" sz="3600" dirty="0"/>
            </a:br>
            <a:endParaRPr lang="ru-RU" sz="36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/>
              <a:t>3) </a:t>
            </a:r>
            <a:r>
              <a:rPr lang="ru-RU" sz="2400" b="1" dirty="0"/>
              <a:t>Регулятивная характеристика </a:t>
            </a:r>
            <a:r>
              <a:rPr lang="ru-RU" sz="2400" dirty="0"/>
              <a:t>- способность </a:t>
            </a:r>
            <a:r>
              <a:rPr lang="ru-RU" sz="2400" b="1" dirty="0"/>
              <a:t>к сознательному </a:t>
            </a:r>
            <a:r>
              <a:rPr lang="ru-RU" sz="2400" b="1" dirty="0">
                <a:solidFill>
                  <a:schemeClr val="accent2"/>
                </a:solidFill>
              </a:rPr>
              <a:t>управлению собой</a:t>
            </a:r>
            <a:r>
              <a:rPr lang="ru-RU" sz="2400" b="1" dirty="0"/>
              <a:t> и своим эмоционально-волевым состоянием </a:t>
            </a:r>
            <a:r>
              <a:rPr lang="ru-RU" sz="2400" b="1" dirty="0">
                <a:solidFill>
                  <a:schemeClr val="accent2"/>
                </a:solidFill>
              </a:rPr>
              <a:t>в </a:t>
            </a:r>
            <a:r>
              <a:rPr lang="ru-RU" sz="2400" b="1" dirty="0" err="1">
                <a:solidFill>
                  <a:schemeClr val="accent2"/>
                </a:solidFill>
              </a:rPr>
              <a:t>предконфликтных</a:t>
            </a:r>
            <a:r>
              <a:rPr lang="ru-RU" sz="2400" b="1" dirty="0">
                <a:solidFill>
                  <a:schemeClr val="accent2"/>
                </a:solidFill>
              </a:rPr>
              <a:t> и конфликтных ситуациях</a:t>
            </a:r>
            <a:r>
              <a:rPr lang="ru-RU" sz="2400" b="1" dirty="0"/>
              <a:t>. </a:t>
            </a:r>
            <a:br>
              <a:rPr lang="ru-RU" sz="2800" b="1" dirty="0"/>
            </a:br>
            <a:endParaRPr lang="ru-RU" b="1" dirty="0"/>
          </a:p>
        </p:txBody>
      </p:sp>
      <p:pic>
        <p:nvPicPr>
          <p:cNvPr id="9" name="Рисунок 8" descr="Рука прикасается к мобильному телефону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Конфликтная компетентность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1800" y="4787899"/>
            <a:ext cx="4648200" cy="1458522"/>
          </a:xfrm>
        </p:spPr>
        <p:txBody>
          <a:bodyPr rtlCol="0"/>
          <a:lstStyle/>
          <a:p>
            <a:r>
              <a:rPr lang="ru-RU" dirty="0"/>
              <a:t>«способность человека оптимальным способом преодолевать возникающие противоречия, противостоять деструктивному влиянию конфликтов и умение их конструктивно разрешать».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ука пишет что-то на стикере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27726"/>
            <a:ext cx="6096000" cy="1504924"/>
          </a:xfrm>
        </p:spPr>
        <p:txBody>
          <a:bodyPr rtlCol="0"/>
          <a:lstStyle/>
          <a:p>
            <a:pPr rtl="0">
              <a:lnSpc>
                <a:spcPts val="5400"/>
              </a:lnSpc>
            </a:pPr>
            <a:r>
              <a:rPr lang="ru-RU" sz="4400" dirty="0"/>
              <a:t>Функции конфликтной компетентности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71498"/>
            <a:ext cx="6096000" cy="4678684"/>
          </a:xfrm>
        </p:spPr>
        <p:txBody>
          <a:bodyPr rtlCol="0"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1) </a:t>
            </a:r>
            <a:r>
              <a:rPr lang="ru-RU" sz="2000" b="1" dirty="0"/>
              <a:t>Превентивная </a:t>
            </a:r>
            <a:r>
              <a:rPr lang="ru-RU" sz="2000" dirty="0"/>
              <a:t>- реализация профилактических мер в межличностном взаимодействии с целью предупреждения возникновения конфликтных ситуаций. </a:t>
            </a:r>
            <a:endParaRPr lang="ru-RU" sz="3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2) </a:t>
            </a:r>
            <a:r>
              <a:rPr lang="ru-RU" sz="2000" b="1" dirty="0"/>
              <a:t>Прогностическая </a:t>
            </a:r>
            <a:r>
              <a:rPr lang="ru-RU" sz="2000" dirty="0"/>
              <a:t>- прогноз развития конфликта, планирование собственных действий. </a:t>
            </a:r>
            <a:br>
              <a:rPr lang="ru-RU" sz="3200" dirty="0"/>
            </a:br>
            <a:r>
              <a:rPr lang="ru-RU" sz="2000" dirty="0"/>
              <a:t>3) </a:t>
            </a:r>
            <a:r>
              <a:rPr lang="ru-RU" sz="2000" b="1" dirty="0"/>
              <a:t>Конструктивная</a:t>
            </a:r>
            <a:r>
              <a:rPr lang="ru-RU" sz="2000" dirty="0"/>
              <a:t> - процесс выбора и принятия личностью оптимального решения в ситуации конфликта. </a:t>
            </a:r>
            <a:br>
              <a:rPr lang="ru-RU" sz="3200" dirty="0"/>
            </a:br>
            <a:r>
              <a:rPr lang="ru-RU" sz="2000" dirty="0"/>
              <a:t>4) </a:t>
            </a:r>
            <a:r>
              <a:rPr lang="ru-RU" sz="2000" b="1" dirty="0"/>
              <a:t>Рефлексивная</a:t>
            </a:r>
            <a:r>
              <a:rPr lang="ru-RU" sz="2000" dirty="0"/>
              <a:t> - готовность обращаться к исследованию собственного психологического потенциала, а также умение реконструировать компоненты психологического облика своих партнеров и конфликтных ситуаций. </a:t>
            </a:r>
            <a:br>
              <a:rPr lang="ru-RU" sz="3200" dirty="0"/>
            </a:br>
            <a:r>
              <a:rPr lang="ru-RU" sz="2000" dirty="0"/>
              <a:t>5) </a:t>
            </a:r>
            <a:r>
              <a:rPr lang="ru-RU" sz="2000" b="1" dirty="0"/>
              <a:t>Коррекционная</a:t>
            </a:r>
            <a:r>
              <a:rPr lang="ru-RU" sz="2000" dirty="0"/>
              <a:t> - возможности вносить конструктивные изменения в свое поведение в конфликте. 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л с компьютером, телефоном, книгами и т. д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1643897"/>
            <a:ext cx="5956300" cy="1944000"/>
          </a:xfrm>
        </p:spPr>
        <p:txBody>
          <a:bodyPr rtlCol="0"/>
          <a:lstStyle/>
          <a:p>
            <a:pPr rtl="0">
              <a:lnSpc>
                <a:spcPts val="6000"/>
              </a:lnSpc>
            </a:pPr>
            <a:r>
              <a:rPr lang="ru-RU" sz="5400" dirty="0"/>
              <a:t>Конфликтная компетентность: как измерять?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0" y="1181009"/>
            <a:ext cx="11340000" cy="432000"/>
          </a:xfrm>
        </p:spPr>
        <p:txBody>
          <a:bodyPr rtlCol="0"/>
          <a:lstStyle/>
          <a:p>
            <a:pPr rtl="0"/>
            <a:r>
              <a:rPr lang="ru-RU" dirty="0"/>
              <a:t>Способы измерения конфликтной компетентности</a:t>
            </a:r>
          </a:p>
        </p:txBody>
      </p:sp>
      <p:sp>
        <p:nvSpPr>
          <p:cNvPr id="12" name="Прямоугольник 11" descr="Контрастный блок слева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2277828"/>
            <a:ext cx="5472000" cy="360000"/>
          </a:xfrm>
        </p:spPr>
        <p:txBody>
          <a:bodyPr rtlCol="0"/>
          <a:lstStyle/>
          <a:p>
            <a:pPr rtl="0"/>
            <a:r>
              <a:rPr lang="ru-RU" dirty="0"/>
              <a:t>Психодиагностические методики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99" y="2772577"/>
            <a:ext cx="5675881" cy="3798344"/>
          </a:xfrm>
        </p:spPr>
        <p:txBody>
          <a:bodyPr rtlCol="0"/>
          <a:lstStyle/>
          <a:p>
            <a:pPr rtl="0"/>
            <a:r>
              <a:rPr lang="ru-RU" dirty="0"/>
              <a:t>Методика диагностики типа реагирования в конфликте (М.М. </a:t>
            </a:r>
            <a:r>
              <a:rPr lang="ru-RU" dirty="0" err="1"/>
              <a:t>Кашапов</a:t>
            </a:r>
            <a:r>
              <a:rPr lang="ru-RU" dirty="0"/>
              <a:t>, Т.Г. Киселёва): выявление выраженности стратегий  агрессии, ухода, оптимального решения.</a:t>
            </a:r>
          </a:p>
          <a:p>
            <a:pPr rtl="0"/>
            <a:r>
              <a:rPr lang="ru-RU" dirty="0"/>
              <a:t>Методика оценки поведения личности в конфликте (К.Н. Томас, адаптирован Н.В. Гришиной): определение стратегий соперничества, сотрудничества, компромисса, избегания, приспособления.</a:t>
            </a:r>
          </a:p>
          <a:p>
            <a:r>
              <a:rPr lang="ru-RU" dirty="0"/>
              <a:t>Методика диагностики конфликтной компетентности (М. В. </a:t>
            </a:r>
            <a:r>
              <a:rPr lang="ru-RU" dirty="0" err="1"/>
              <a:t>Башкин</a:t>
            </a:r>
            <a:r>
              <a:rPr lang="ru-RU" dirty="0"/>
              <a:t>, А. М. Воскресенский, В. А. Горшкова): оценка выраженности когнитивного, мотивационного, регулятивного уровней конфликтной компетентности.</a:t>
            </a:r>
          </a:p>
        </p:txBody>
      </p:sp>
      <p:cxnSp>
        <p:nvCxnSpPr>
          <p:cNvPr id="11" name="Прямая соединительная линия 10" descr="Разделитель слайда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 descr="Черта справа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0" y="2277828"/>
            <a:ext cx="5472000" cy="431999"/>
          </a:xfrm>
        </p:spPr>
        <p:txBody>
          <a:bodyPr rtlCol="0"/>
          <a:lstStyle/>
          <a:p>
            <a:pPr rtl="0"/>
            <a:r>
              <a:rPr lang="ru-RU" dirty="0"/>
              <a:t>Альтернативные способы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796443"/>
            <a:ext cx="5472113" cy="2196041"/>
          </a:xfrm>
        </p:spPr>
        <p:txBody>
          <a:bodyPr rtlCol="0"/>
          <a:lstStyle/>
          <a:p>
            <a:r>
              <a:rPr lang="ru-RU" dirty="0"/>
              <a:t>Кейсы (психологический анализ ситуации конфликта). Например, анализ конфликтных ситуаций для исследования педагогического взаимодействия (Э. И. </a:t>
            </a:r>
            <a:r>
              <a:rPr lang="ru-RU" dirty="0" err="1"/>
              <a:t>Киршбаум</a:t>
            </a:r>
            <a:r>
              <a:rPr lang="ru-RU" dirty="0"/>
              <a:t>).</a:t>
            </a:r>
          </a:p>
          <a:p>
            <a:pPr rtl="0"/>
            <a:r>
              <a:rPr lang="ru-RU" dirty="0" err="1"/>
              <a:t>Конфликтологический</a:t>
            </a:r>
            <a:r>
              <a:rPr lang="ru-RU" dirty="0"/>
              <a:t> анализ сказки (например, сказка про Красную шапочку).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Улыбающаяся женщина на экране ноутбука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2" y="0"/>
            <a:ext cx="9780588" cy="6371351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2951"/>
            <a:ext cx="4903599" cy="1958400"/>
          </a:xfrm>
        </p:spPr>
        <p:txBody>
          <a:bodyPr rtlCol="0"/>
          <a:lstStyle/>
          <a:p>
            <a:pPr rtl="0">
              <a:lnSpc>
                <a:spcPts val="5200"/>
              </a:lnSpc>
            </a:pPr>
            <a:r>
              <a:rPr lang="ru-RU" sz="4500" dirty="0"/>
              <a:t>Способы развития конфликтной компетентности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Способы развития конфликтной компетентности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1"/>
            <a:ext cx="11339513" cy="5063190"/>
          </a:xfrm>
        </p:spPr>
        <p:txBody>
          <a:bodyPr rtlCol="0"/>
          <a:lstStyle/>
          <a:p>
            <a:pPr algn="just" rtl="0"/>
            <a:r>
              <a:rPr lang="ru-RU" sz="2800" dirty="0"/>
              <a:t>1. </a:t>
            </a:r>
            <a:r>
              <a:rPr lang="ru-RU" sz="2800" b="1" dirty="0"/>
              <a:t>Просветительские мероприятия</a:t>
            </a:r>
            <a:r>
              <a:rPr lang="ru-RU" sz="2800" dirty="0"/>
              <a:t>: лекции, направленные на знакомство с понятием «конфликт», структурой конфликта, классификациями конфликта, механизмом возникновения и динамики конфликта, стратегиями поведения в конфликте. </a:t>
            </a:r>
          </a:p>
          <a:p>
            <a:pPr algn="just" rtl="0"/>
            <a:r>
              <a:rPr lang="ru-RU" sz="2800" dirty="0"/>
              <a:t>2. </a:t>
            </a:r>
            <a:r>
              <a:rPr lang="ru-RU" sz="2800" b="1" dirty="0"/>
              <a:t>Рефлексивные технологии</a:t>
            </a:r>
            <a:r>
              <a:rPr lang="ru-RU" sz="2800" dirty="0"/>
              <a:t>: анализ конфликтных ситуаций (решение кейсов), составление карт конфликта, </a:t>
            </a:r>
            <a:r>
              <a:rPr lang="ru-RU" sz="2800" dirty="0" err="1"/>
              <a:t>конфликтологический</a:t>
            </a:r>
            <a:r>
              <a:rPr lang="ru-RU" sz="2800" dirty="0"/>
              <a:t> анализ сказок.</a:t>
            </a:r>
          </a:p>
          <a:p>
            <a:pPr algn="just" rtl="0"/>
            <a:r>
              <a:rPr lang="ru-RU" sz="2800" dirty="0"/>
              <a:t>3. </a:t>
            </a:r>
            <a:r>
              <a:rPr lang="ru-RU" sz="2800" b="1" dirty="0"/>
              <a:t>Социально-психологические тренинги</a:t>
            </a:r>
            <a:r>
              <a:rPr lang="ru-RU" sz="2800" dirty="0"/>
              <a:t>: формирование навыков установления контакта, активного слушания, конструктивного ведения переговоров, вербализации эмоций, саморегуляции в конфликте (техники релаксации, </a:t>
            </a:r>
            <a:r>
              <a:rPr lang="en-US" sz="2800" dirty="0"/>
              <a:t>mindfulness</a:t>
            </a:r>
            <a:r>
              <a:rPr lang="ru-RU" sz="2800" dirty="0"/>
              <a:t>).</a:t>
            </a:r>
          </a:p>
          <a:p>
            <a:pPr algn="just" rtl="0"/>
            <a:r>
              <a:rPr lang="ru-RU" sz="2800" dirty="0"/>
              <a:t>4. </a:t>
            </a:r>
            <a:r>
              <a:rPr lang="ru-RU" sz="2800" b="1" dirty="0"/>
              <a:t>Самообразование</a:t>
            </a:r>
            <a:r>
              <a:rPr lang="ru-RU" sz="2800" dirty="0"/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онференц-зал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0" y="1"/>
            <a:ext cx="12192000" cy="687178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753851">
            <a:off x="2665605" y="476492"/>
            <a:ext cx="3380509" cy="830785"/>
          </a:xfrm>
          <a:noFill/>
        </p:spPr>
        <p:txBody>
          <a:bodyPr rtlCol="0"/>
          <a:lstStyle/>
          <a:p>
            <a:r>
              <a:rPr lang="ru-RU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— Как нам разрешить этот конфликт?</a:t>
            </a:r>
            <a:br>
              <a:rPr lang="ru-RU" sz="1600" dirty="0">
                <a:solidFill>
                  <a:schemeClr val="accent5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— Просто не запрещайте его.</a:t>
            </a:r>
            <a:endParaRPr lang="ru-RU" sz="1600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Large image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5B0A65-2448-4595-8F93-B87363BF56D7}"/>
              </a:ext>
            </a:extLst>
          </p:cNvPr>
          <p:cNvSpPr/>
          <p:nvPr/>
        </p:nvSpPr>
        <p:spPr>
          <a:xfrm>
            <a:off x="8305447" y="5521010"/>
            <a:ext cx="4029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Умение ладить с людьми приходит с усталостью от конфликтов.</a:t>
            </a:r>
            <a:br>
              <a:rPr lang="ru-RU" dirty="0"/>
            </a:br>
            <a:endParaRPr lang="ru-RU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2CF086-1873-454E-8B46-A9B0CAF4FFAC}"/>
              </a:ext>
            </a:extLst>
          </p:cNvPr>
          <p:cNvSpPr/>
          <p:nvPr/>
        </p:nvSpPr>
        <p:spPr>
          <a:xfrm rot="21387821">
            <a:off x="688642" y="4888578"/>
            <a:ext cx="12463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</a:rPr>
              <a:t>Если есть готовность к конфликту, повод для конфликта найдется всегда.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4135E7-CAA0-4C4A-AB2F-B6CFE4215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5447">
            <a:off x="10683263" y="2711378"/>
            <a:ext cx="1468018" cy="111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ÐÐ°ÑÑÐ¸Ð½ÐºÐ¸ Ð¿Ð¾ Ð·Ð°Ð¿ÑÐ¾ÑÑ ÐºÐ°ÑÑÐ° ÐºÐ¾Ð½ÑÐ»Ð¸ÐºÑÐ°">
            <a:extLst>
              <a:ext uri="{FF2B5EF4-FFF2-40B4-BE49-F238E27FC236}">
                <a16:creationId xmlns:a16="http://schemas.microsoft.com/office/drawing/2014/main" id="{52FD6FE2-FABE-4966-B3B5-1985B307F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t="768" r="10442" b="5806"/>
          <a:stretch/>
        </p:blipFill>
        <p:spPr bwMode="auto">
          <a:xfrm rot="20843293">
            <a:off x="9680007" y="1323303"/>
            <a:ext cx="2430091" cy="11514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8200" y="3844255"/>
            <a:ext cx="2910342" cy="430250"/>
          </a:xfrm>
        </p:spPr>
        <p:txBody>
          <a:bodyPr rtlCol="0"/>
          <a:lstStyle/>
          <a:p>
            <a:pPr rtl="0"/>
            <a:r>
              <a:rPr lang="ru-RU" sz="1700" dirty="0"/>
              <a:t>Валерия Анатольевна Капустина</a:t>
            </a:r>
          </a:p>
        </p:txBody>
      </p:sp>
      <p:pic>
        <p:nvPicPr>
          <p:cNvPr id="8" name="Графический объект 7" descr="Пользователь" title="Значок — имя докладчика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sz="1700" dirty="0"/>
              <a:t>+7 (953) 888-21-25</a:t>
            </a:r>
          </a:p>
        </p:txBody>
      </p:sp>
      <p:pic>
        <p:nvPicPr>
          <p:cNvPr id="10" name="Графический объект 9" descr="Смартфон" title="Значок — номер телефона докладчика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sz="1700" dirty="0" err="1"/>
              <a:t>kapustina</a:t>
            </a:r>
            <a:r>
              <a:rPr lang="ru-RU" sz="1700" dirty="0"/>
              <a:t>@</a:t>
            </a:r>
            <a:r>
              <a:rPr lang="en-US" sz="1700" dirty="0" err="1"/>
              <a:t>corp.nstu</a:t>
            </a:r>
            <a:r>
              <a:rPr lang="ru-RU" sz="1700" dirty="0"/>
              <a:t>.</a:t>
            </a:r>
            <a:r>
              <a:rPr lang="en-US" sz="1700" dirty="0" err="1"/>
              <a:t>ru</a:t>
            </a:r>
            <a:endParaRPr lang="ru-RU" sz="1700" dirty="0"/>
          </a:p>
        </p:txBody>
      </p:sp>
      <p:pic>
        <p:nvPicPr>
          <p:cNvPr id="9" name="Графический объект 8" descr="Конверт" title="Значок — адрес электронной почты докладчика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8200" y="5004756"/>
            <a:ext cx="2910342" cy="754776"/>
          </a:xfrm>
        </p:spPr>
        <p:txBody>
          <a:bodyPr rtlCol="0"/>
          <a:lstStyle/>
          <a:p>
            <a:pPr rtl="0"/>
            <a:r>
              <a:rPr lang="ru-RU" sz="1700" dirty="0"/>
              <a:t>Кафедра психологии и педагогики НГТУ, пр. К. Маркса, 20/6 – ауд. 306</a:t>
            </a:r>
          </a:p>
        </p:txBody>
      </p:sp>
      <p:pic>
        <p:nvPicPr>
          <p:cNvPr id="11" name="Графический объект 10" descr="Ссылка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fb0879af-3eba-417a-a55a-ffe6dcd6ca7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399</Words>
  <Application>Microsoft Office PowerPoint</Application>
  <PresentationFormat>Широкоэкранный</PresentationFormat>
  <Paragraphs>62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Candara</vt:lpstr>
      <vt:lpstr>Corbel</vt:lpstr>
      <vt:lpstr>tahoma</vt:lpstr>
      <vt:lpstr>Times New Roman</vt:lpstr>
      <vt:lpstr>Verdana</vt:lpstr>
      <vt:lpstr>Тема Office</vt:lpstr>
      <vt:lpstr>Конфликтная компетентность: содержание понятия, способы измерения и развития</vt:lpstr>
      <vt:lpstr>Конфликтная компетентность</vt:lpstr>
      <vt:lpstr>Функции конфликтной компетентности</vt:lpstr>
      <vt:lpstr>Конфликтная компетентность: как измерять?</vt:lpstr>
      <vt:lpstr>Способы измерения конфликтной компетентности</vt:lpstr>
      <vt:lpstr>Способы развития конфликтной компетентности</vt:lpstr>
      <vt:lpstr>Способы развития конфликтной компетентности</vt:lpstr>
      <vt:lpstr>Large image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2018-09-26T03:46:43Z</dcterms:created>
  <dcterms:modified xsi:type="dcterms:W3CDTF">2018-09-26T14:15:53Z</dcterms:modified>
</cp:coreProperties>
</file>