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70" r:id="rId3"/>
    <p:sldId id="283" r:id="rId4"/>
    <p:sldId id="271" r:id="rId5"/>
    <p:sldId id="272" r:id="rId6"/>
    <p:sldId id="285" r:id="rId7"/>
    <p:sldId id="286" r:id="rId8"/>
    <p:sldId id="284" r:id="rId9"/>
    <p:sldId id="273" r:id="rId10"/>
    <p:sldId id="268" r:id="rId11"/>
    <p:sldId id="275" r:id="rId12"/>
    <p:sldId id="276" r:id="rId13"/>
    <p:sldId id="282" r:id="rId14"/>
    <p:sldId id="277" r:id="rId15"/>
    <p:sldId id="278" r:id="rId16"/>
    <p:sldId id="279" r:id="rId17"/>
    <p:sldId id="267" r:id="rId18"/>
    <p:sldId id="266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 varScale="1">
        <p:scale>
          <a:sx n="60" d="100"/>
          <a:sy n="60" d="100"/>
        </p:scale>
        <p:origin x="1392" y="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18" y="672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BC929-822D-4815-A34F-A1D96D738CD8}" type="datetimeFigureOut">
              <a:rPr lang="ru-RU" smtClean="0"/>
              <a:pPr/>
              <a:t>26.09.2018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5A6B106-8198-4809-AEFE-2BC6F35174AC}" type="slidenum">
              <a:rPr lang="ru-RU" smtClean="0">
                <a:solidFill>
                  <a:srgbClr val="1B587C">
                    <a:shade val="75000"/>
                  </a:srgbClr>
                </a:solidFill>
              </a:rPr>
              <a:pPr/>
              <a:t>‹#›</a:t>
            </a:fld>
            <a:endParaRPr lang="ru-RU">
              <a:solidFill>
                <a:srgbClr val="1B587C">
                  <a:shade val="75000"/>
                </a:srgbClr>
              </a:solidFill>
            </a:endParaRPr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05112616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BC929-822D-4815-A34F-A1D96D738CD8}" type="datetimeFigureOut">
              <a:rPr lang="ru-RU" smtClean="0"/>
              <a:pPr/>
              <a:t>26.09.2018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6B106-8198-4809-AEFE-2BC6F35174AC}" type="slidenum">
              <a:rPr lang="ru-RU" smtClean="0">
                <a:solidFill>
                  <a:srgbClr val="1B587C">
                    <a:shade val="75000"/>
                  </a:srgbClr>
                </a:solidFill>
              </a:rPr>
              <a:pPr/>
              <a:t>‹#›</a:t>
            </a:fld>
            <a:endParaRPr lang="ru-RU">
              <a:solidFill>
                <a:srgbClr val="1B587C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809647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85A6B106-8198-4809-AEFE-2BC6F35174AC}" type="slidenum">
              <a:rPr lang="ru-RU" smtClean="0">
                <a:solidFill>
                  <a:srgbClr val="1B587C">
                    <a:shade val="75000"/>
                  </a:srgbClr>
                </a:solidFill>
              </a:rPr>
              <a:pPr/>
              <a:t>‹#›</a:t>
            </a:fld>
            <a:endParaRPr lang="ru-RU">
              <a:solidFill>
                <a:srgbClr val="1B587C">
                  <a:shade val="75000"/>
                </a:srgbClr>
              </a:solidFill>
            </a:endParaRP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BC929-822D-4815-A34F-A1D96D738CD8}" type="datetimeFigureOut">
              <a:rPr lang="ru-RU" smtClean="0"/>
              <a:pPr/>
              <a:t>26.09.2018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03528928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BC929-822D-4815-A34F-A1D96D738CD8}" type="datetimeFigureOut">
              <a:rPr lang="ru-RU" smtClean="0"/>
              <a:pPr/>
              <a:t>26.09.2018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85A6B106-8198-4809-AEFE-2BC6F35174AC}" type="slidenum">
              <a:rPr lang="ru-RU" smtClean="0">
                <a:solidFill>
                  <a:srgbClr val="1B587C">
                    <a:shade val="75000"/>
                  </a:srgbClr>
                </a:solidFill>
              </a:rPr>
              <a:pPr/>
              <a:t>‹#›</a:t>
            </a:fld>
            <a:endParaRPr lang="ru-RU">
              <a:solidFill>
                <a:srgbClr val="1B587C">
                  <a:shade val="75000"/>
                </a:srgbClr>
              </a:solidFill>
            </a:endParaRPr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57622726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81D23-4859-4E51-9506-FF9AA49D4F21}" type="datetimeFigureOut">
              <a:rPr lang="ru-RU" smtClean="0"/>
              <a:pPr/>
              <a:t>26.09.2018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5A6B106-8198-4809-AEFE-2BC6F35174AC}" type="slidenum">
              <a:rPr lang="ru-RU" smtClean="0">
                <a:solidFill>
                  <a:srgbClr val="1B587C">
                    <a:shade val="75000"/>
                  </a:srgbClr>
                </a:solidFill>
              </a:rPr>
              <a:pPr/>
              <a:t>‹#›</a:t>
            </a:fld>
            <a:endParaRPr lang="ru-RU">
              <a:solidFill>
                <a:srgbClr val="1B587C">
                  <a:shade val="75000"/>
                </a:srgbClr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3505337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32ABC929-822D-4815-A34F-A1D96D738CD8}" type="datetimeFigureOut">
              <a:rPr lang="ru-RU" smtClean="0"/>
              <a:pPr/>
              <a:t>26.09.2018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6B106-8198-4809-AEFE-2BC6F35174AC}" type="slidenum">
              <a:rPr lang="ru-RU" smtClean="0">
                <a:solidFill>
                  <a:srgbClr val="1B587C">
                    <a:shade val="75000"/>
                  </a:srgbClr>
                </a:solidFill>
              </a:rPr>
              <a:pPr/>
              <a:t>‹#›</a:t>
            </a:fld>
            <a:endParaRPr lang="ru-RU">
              <a:solidFill>
                <a:srgbClr val="1B587C">
                  <a:shade val="75000"/>
                </a:srgbClr>
              </a:solidFill>
            </a:endParaRP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Объект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2" name="Объект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56157072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BC929-822D-4815-A34F-A1D96D738CD8}" type="datetimeFigureOut">
              <a:rPr lang="ru-RU" smtClean="0"/>
              <a:pPr/>
              <a:t>26.09.2018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4" name="Объект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26" name="Объект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85A6B106-8198-4809-AEFE-2BC6F35174AC}" type="slidenum">
              <a:rPr lang="ru-RU" smtClean="0">
                <a:solidFill>
                  <a:srgbClr val="1B587C">
                    <a:shade val="75000"/>
                  </a:srgbClr>
                </a:solidFill>
              </a:rPr>
              <a:pPr/>
              <a:t>‹#›</a:t>
            </a:fld>
            <a:endParaRPr lang="ru-RU">
              <a:solidFill>
                <a:srgbClr val="1B587C">
                  <a:shade val="75000"/>
                </a:srgbClr>
              </a:solidFill>
            </a:endParaRPr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10252807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BC929-822D-4815-A34F-A1D96D738CD8}" type="datetimeFigureOut">
              <a:rPr lang="ru-RU" smtClean="0"/>
              <a:pPr/>
              <a:t>26.09.2018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85A6B106-8198-4809-AEFE-2BC6F35174AC}" type="slidenum">
              <a:rPr lang="ru-RU" smtClean="0">
                <a:solidFill>
                  <a:srgbClr val="1B587C">
                    <a:shade val="75000"/>
                  </a:srgbClr>
                </a:solidFill>
              </a:rPr>
              <a:pPr/>
              <a:t>‹#›</a:t>
            </a:fld>
            <a:endParaRPr lang="ru-RU">
              <a:solidFill>
                <a:srgbClr val="1B587C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86554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BC929-822D-4815-A34F-A1D96D738CD8}" type="datetimeFigureOut">
              <a:rPr lang="ru-RU" smtClean="0"/>
              <a:pPr/>
              <a:t>26.09.2018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5A6B106-8198-4809-AEFE-2BC6F35174A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97975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0" name="Объект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5A6B106-8198-4809-AEFE-2BC6F35174AC}" type="slidenum">
              <a:rPr lang="ru-RU" smtClean="0">
                <a:solidFill>
                  <a:srgbClr val="1B587C">
                    <a:shade val="75000"/>
                  </a:srgbClr>
                </a:solidFill>
              </a:rPr>
              <a:pPr/>
              <a:t>‹#›</a:t>
            </a:fld>
            <a:endParaRPr lang="ru-RU">
              <a:solidFill>
                <a:srgbClr val="1B587C">
                  <a:shade val="75000"/>
                </a:srgbClr>
              </a:solidFill>
            </a:endParaRPr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BC929-822D-4815-A34F-A1D96D738CD8}" type="datetimeFigureOut">
              <a:rPr lang="ru-RU" smtClean="0"/>
              <a:pPr/>
              <a:t>26.09.2018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139712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85A6B106-8198-4809-AEFE-2BC6F35174AC}" type="slidenum">
              <a:rPr lang="ru-RU" smtClean="0">
                <a:solidFill>
                  <a:srgbClr val="1B587C">
                    <a:shade val="75000"/>
                  </a:srgbClr>
                </a:solidFill>
              </a:rPr>
              <a:pPr/>
              <a:t>‹#›</a:t>
            </a:fld>
            <a:endParaRPr lang="ru-RU">
              <a:solidFill>
                <a:srgbClr val="1B587C">
                  <a:shade val="75000"/>
                </a:srgbClr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32ABC929-822D-4815-A34F-A1D96D738CD8}" type="datetimeFigureOut">
              <a:rPr lang="ru-RU" smtClean="0"/>
              <a:pPr/>
              <a:t>26.09.2018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778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32ABC929-822D-4815-A34F-A1D96D738CD8}" type="datetimeFigureOut">
              <a:rPr lang="ru-RU" smtClean="0"/>
              <a:pPr/>
              <a:t>26.09.2018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5A6B106-8198-4809-AEFE-2BC6F35174AC}" type="slidenum">
              <a:rPr lang="ru-RU" smtClean="0">
                <a:solidFill>
                  <a:srgbClr val="1B587C">
                    <a:shade val="75000"/>
                  </a:srgbClr>
                </a:solidFill>
              </a:rPr>
              <a:pPr/>
              <a:t>‹#›</a:t>
            </a:fld>
            <a:endParaRPr lang="ru-RU">
              <a:solidFill>
                <a:srgbClr val="1B587C">
                  <a:shade val="75000"/>
                </a:srgbClr>
              </a:solidFill>
            </a:endParaRPr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9009780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304219"/>
            <a:ext cx="8534400" cy="758952"/>
          </a:xfrm>
        </p:spPr>
        <p:txBody>
          <a:bodyPr>
            <a:noAutofit/>
          </a:bodyPr>
          <a:lstStyle/>
          <a:p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Комитет по делам молодежи мэрии города Новосибирск</a:t>
            </a:r>
            <a:br>
              <a:rPr lang="ru-RU" sz="16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МКУ Городской центр психолого-педагогической поддержки молодежи «Родник»</a:t>
            </a:r>
            <a:endParaRPr lang="ru-RU" sz="16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endParaRPr lang="ru-RU" b="1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ru-RU" sz="3600" b="1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Городской круглый стол</a:t>
            </a:r>
            <a:endParaRPr lang="en-US" sz="3600" b="1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ru-RU" sz="3600" b="1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</a:t>
            </a:r>
          </a:p>
          <a:p>
            <a:pPr marL="0" indent="0" algn="ctr">
              <a:buNone/>
            </a:pP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«Конструктивное решение конфликтов в молодежной среде»</a:t>
            </a:r>
          </a:p>
          <a:p>
            <a:pPr marL="0" lvl="0" indent="0" algn="ctr">
              <a:buClr>
                <a:srgbClr val="F07F09"/>
              </a:buClr>
              <a:buNone/>
            </a:pPr>
            <a:endParaRPr lang="ru-RU" sz="3200" b="1" dirty="0">
              <a:solidFill>
                <a:srgbClr val="0070C0"/>
              </a:solidFill>
              <a:cs typeface="Kartika" panose="02020503030404060203" pitchFamily="18" charset="0"/>
            </a:endParaRPr>
          </a:p>
          <a:p>
            <a:pPr marL="0" lvl="0" indent="0" algn="r">
              <a:buClr>
                <a:srgbClr val="F07F09"/>
              </a:buClr>
              <a:buNone/>
            </a:pPr>
            <a:r>
              <a:rPr lang="ru-RU" sz="1800" b="1" i="1" dirty="0">
                <a:solidFill>
                  <a:srgbClr val="002060"/>
                </a:solidFill>
                <a:cs typeface="Kartika" panose="02020503030404060203" pitchFamily="18" charset="0"/>
              </a:rPr>
              <a:t>Модератор – Новиков Виктор Валерьевич, </a:t>
            </a:r>
          </a:p>
          <a:p>
            <a:pPr marL="0" lvl="0" indent="0" algn="r">
              <a:buClr>
                <a:srgbClr val="F07F09"/>
              </a:buClr>
              <a:buNone/>
            </a:pPr>
            <a:r>
              <a:rPr lang="ru-RU" sz="1800" b="1" i="1" dirty="0">
                <a:solidFill>
                  <a:srgbClr val="002060"/>
                </a:solidFill>
                <a:cs typeface="Kartika" panose="02020503030404060203" pitchFamily="18" charset="0"/>
              </a:rPr>
              <a:t>Педагог-психолог высшей категории</a:t>
            </a:r>
          </a:p>
          <a:p>
            <a:pPr marL="0" lvl="0" indent="0" algn="r">
              <a:buClr>
                <a:srgbClr val="F07F09"/>
              </a:buClr>
              <a:buNone/>
            </a:pPr>
            <a:r>
              <a:rPr lang="ru-RU" sz="1800" b="1" i="1" dirty="0">
                <a:solidFill>
                  <a:srgbClr val="002060"/>
                </a:solidFill>
                <a:cs typeface="Kartika" panose="02020503030404060203" pitchFamily="18" charset="0"/>
              </a:rPr>
              <a:t>МКУ Центр «Родник»</a:t>
            </a:r>
            <a:r>
              <a:rPr lang="en-US" sz="1800" b="1" i="1" dirty="0">
                <a:solidFill>
                  <a:srgbClr val="002060"/>
                </a:solidFill>
                <a:cs typeface="Kartika" panose="02020503030404060203" pitchFamily="18" charset="0"/>
              </a:rPr>
              <a:t> </a:t>
            </a:r>
            <a:r>
              <a:rPr lang="ru-RU" sz="1800" b="1" i="1" dirty="0">
                <a:solidFill>
                  <a:srgbClr val="002060"/>
                </a:solidFill>
                <a:cs typeface="Kartika" panose="02020503030404060203" pitchFamily="18" charset="0"/>
              </a:rPr>
              <a:t>ОО «Вита» </a:t>
            </a: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4" name="Picture 2" descr="C:\Users\User\Desktop\презентакция конференция\логотипы конференция\кдм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83515" cy="6044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681365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304219"/>
            <a:ext cx="8534400" cy="758952"/>
          </a:xfrm>
        </p:spPr>
        <p:txBody>
          <a:bodyPr>
            <a:noAutofit/>
          </a:bodyPr>
          <a:lstStyle/>
          <a:p>
            <a:br>
              <a:rPr lang="ru-RU" sz="1050" b="1" dirty="0"/>
            </a:br>
            <a:br>
              <a:rPr lang="ru-RU" sz="1050" b="1" dirty="0"/>
            </a:br>
            <a:br>
              <a:rPr lang="ru-RU" sz="1050" b="1" dirty="0"/>
            </a:br>
            <a:br>
              <a:rPr lang="ru-RU" sz="1050" b="1" dirty="0"/>
            </a:br>
            <a:br>
              <a:rPr lang="ru-RU" sz="14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Комитет по делам молодежи мэрии города Новосибирск</a:t>
            </a:r>
            <a:br>
              <a:rPr lang="ru-RU" sz="16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МКУ Городской центр психолого-педагогической поддержки молодежи «Родник»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b="1" dirty="0"/>
              <a:t>Структура круглого стола</a:t>
            </a:r>
          </a:p>
          <a:p>
            <a:pPr marL="0" indent="0" algn="ctr">
              <a:buNone/>
            </a:pPr>
            <a:endParaRPr lang="en-US" b="1" dirty="0"/>
          </a:p>
          <a:p>
            <a:pPr marL="0" indent="0">
              <a:buNone/>
            </a:pP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 блок «Актуальность проблемы. Основные выступления»;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>
              <a:buNone/>
            </a:pP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II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 блок «Экспертные мнения»;</a:t>
            </a:r>
          </a:p>
          <a:p>
            <a:pPr marL="0" indent="0">
              <a:buNone/>
            </a:pP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III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 блок «Свободный микрофон. Выработка предложений в резолюцию круглого стола. Резюме»</a:t>
            </a:r>
          </a:p>
        </p:txBody>
      </p:sp>
      <p:pic>
        <p:nvPicPr>
          <p:cNvPr id="4" name="Picture 2" descr="C:\Users\User\Desktop\презентакция конференция\логотипы конференция\кдм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83515" cy="6044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514635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304219"/>
            <a:ext cx="8534400" cy="758952"/>
          </a:xfrm>
        </p:spPr>
        <p:txBody>
          <a:bodyPr>
            <a:noAutofit/>
          </a:bodyPr>
          <a:lstStyle/>
          <a:p>
            <a:br>
              <a:rPr lang="ru-RU" sz="1050" b="1" dirty="0"/>
            </a:br>
            <a:br>
              <a:rPr lang="ru-RU" sz="1050" b="1" dirty="0"/>
            </a:br>
            <a:br>
              <a:rPr lang="ru-RU" sz="1050" b="1" dirty="0"/>
            </a:br>
            <a:br>
              <a:rPr lang="ru-RU" sz="1050" b="1" dirty="0"/>
            </a:br>
            <a:br>
              <a:rPr lang="ru-RU" sz="14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Комитет по делам молодежи мэрии города Новосибирск</a:t>
            </a:r>
            <a:br>
              <a:rPr lang="ru-RU" sz="16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МКУ Городской центр психолого-педагогической поддержки молодежи «Родник»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354008" y="1484784"/>
            <a:ext cx="8503920" cy="4572000"/>
          </a:xfrm>
        </p:spPr>
        <p:txBody>
          <a:bodyPr>
            <a:normAutofit/>
          </a:bodyPr>
          <a:lstStyle/>
          <a:p>
            <a:pPr marL="0" indent="0" algn="ctr">
              <a:buClr>
                <a:srgbClr val="F07F09"/>
              </a:buClr>
              <a:buNone/>
            </a:pP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Clr>
                <a:srgbClr val="F07F09"/>
              </a:buClr>
              <a:buNone/>
            </a:pP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исследования отношения к конфликтам среди молодежи города Новосибирска</a:t>
            </a:r>
          </a:p>
          <a:p>
            <a:pPr marL="0" indent="0" algn="ctr">
              <a:buClr>
                <a:srgbClr val="F07F09"/>
              </a:buClr>
              <a:buNone/>
            </a:pP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itchFamily="18" charset="0"/>
              </a:rPr>
              <a:t>Новиков Виктор Валерьевич</a:t>
            </a:r>
            <a:endParaRPr lang="ru-RU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r">
              <a:buNone/>
            </a:pPr>
            <a:r>
              <a:rPr lang="ru-RU" sz="2400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 высшей квалификационной категории основного отдела «Вита», МКУ Центр «Родник», действительный член, преподаватель, супервизор ОППЛ</a:t>
            </a:r>
            <a:endParaRPr lang="ru-RU" sz="2400" b="1" dirty="0">
              <a:solidFill>
                <a:schemeClr val="accent3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 descr="C:\Users\User\Desktop\презентакция конференция\логотипы конференция\кдм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83515" cy="6044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715799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304219"/>
            <a:ext cx="8534400" cy="758952"/>
          </a:xfrm>
        </p:spPr>
        <p:txBody>
          <a:bodyPr>
            <a:noAutofit/>
          </a:bodyPr>
          <a:lstStyle/>
          <a:p>
            <a:br>
              <a:rPr lang="ru-RU" sz="1050" b="1" dirty="0"/>
            </a:br>
            <a:br>
              <a:rPr lang="ru-RU" sz="1050" b="1" dirty="0"/>
            </a:br>
            <a:br>
              <a:rPr lang="ru-RU" sz="1050" b="1" dirty="0"/>
            </a:br>
            <a:br>
              <a:rPr lang="ru-RU" sz="1050" b="1" dirty="0"/>
            </a:br>
            <a:br>
              <a:rPr lang="ru-RU" sz="14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Комитет по делам молодежи мэрии города Новосибирск</a:t>
            </a:r>
            <a:br>
              <a:rPr lang="ru-RU" sz="16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МКУ Городской центр психолого-педагогической поддержки молодежи «Родник»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>
            <a:normAutofit lnSpcReduction="10000"/>
          </a:bodyPr>
          <a:lstStyle/>
          <a:p>
            <a:pPr marL="0" indent="0" algn="ctr">
              <a:buClr>
                <a:srgbClr val="F07F09"/>
              </a:buClr>
              <a:buNone/>
            </a:pP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Clr>
                <a:srgbClr val="F07F09"/>
              </a:buClr>
              <a:buNone/>
            </a:pP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Уважение личности как профилактика конфликтов в молодежной среде</a:t>
            </a:r>
          </a:p>
          <a:p>
            <a:pPr marL="0" indent="0" algn="r">
              <a:buNone/>
            </a:pPr>
            <a:endParaRPr lang="ru-RU" sz="3200" b="1" dirty="0">
              <a:solidFill>
                <a:schemeClr val="accent3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ru-RU" sz="2800" b="1" dirty="0">
              <a:solidFill>
                <a:schemeClr val="accent3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r>
              <a:rPr lang="ru-RU" sz="2800" b="1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Тимошенко Галина Александровна</a:t>
            </a:r>
          </a:p>
          <a:p>
            <a:pPr marL="0" indent="0" algn="r">
              <a:buNone/>
            </a:pPr>
            <a:r>
              <a:rPr lang="ru-RU" sz="2400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начальник отделения психологического обеспечения ФКУ УИИ ГУФСИН России по Новосибирской области, подполковник внутренней службы</a:t>
            </a:r>
          </a:p>
          <a:p>
            <a:pPr marL="0" indent="0" algn="r">
              <a:buNone/>
            </a:pP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itchFamily="18" charset="0"/>
              </a:rPr>
              <a:t>. </a:t>
            </a:r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itchFamily="18" charset="0"/>
            </a:endParaRPr>
          </a:p>
        </p:txBody>
      </p:sp>
      <p:pic>
        <p:nvPicPr>
          <p:cNvPr id="4" name="Picture 2" descr="C:\Users\User\Desktop\презентакция конференция\логотипы конференция\кдм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83515" cy="6044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715799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304219"/>
            <a:ext cx="8534400" cy="758952"/>
          </a:xfrm>
        </p:spPr>
        <p:txBody>
          <a:bodyPr>
            <a:noAutofit/>
          </a:bodyPr>
          <a:lstStyle/>
          <a:p>
            <a:br>
              <a:rPr lang="ru-RU" sz="1050" b="1" dirty="0"/>
            </a:br>
            <a:br>
              <a:rPr lang="ru-RU" sz="1050" b="1" dirty="0"/>
            </a:br>
            <a:br>
              <a:rPr lang="ru-RU" sz="1050" b="1" dirty="0"/>
            </a:br>
            <a:br>
              <a:rPr lang="ru-RU" sz="1050" b="1" dirty="0"/>
            </a:br>
            <a:br>
              <a:rPr lang="ru-RU" sz="14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Комитет по делам молодежи мэрии города Новосибирск</a:t>
            </a:r>
            <a:br>
              <a:rPr lang="ru-RU" sz="16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МКУ Городской центр психолого-педагогической поддержки молодежи «Родник»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ctr">
              <a:buClr>
                <a:srgbClr val="F07F09"/>
              </a:buClr>
              <a:buNone/>
            </a:pP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Clr>
                <a:srgbClr val="F07F09"/>
              </a:buClr>
              <a:buNone/>
            </a:pP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Способы формирования конфликтной компетентности среди молодежи</a:t>
            </a:r>
            <a:endParaRPr lang="en-US" sz="3200" b="1" dirty="0">
              <a:latin typeface="Times New Roman" panose="02020603050405020304" pitchFamily="18" charset="0"/>
              <a:cs typeface="Times New Roman" pitchFamily="18" charset="0"/>
            </a:endParaRPr>
          </a:p>
          <a:p>
            <a:pPr marL="0" indent="0" algn="ctr">
              <a:buClr>
                <a:srgbClr val="F07F09"/>
              </a:buClr>
              <a:buNone/>
            </a:pP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Clr>
                <a:srgbClr val="F07F09"/>
              </a:buClr>
              <a:buNone/>
            </a:pP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Clr>
                <a:srgbClr val="F07F09"/>
              </a:buClr>
              <a:buNone/>
            </a:pP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  <a:p>
            <a:pPr marL="0" indent="0" algn="r">
              <a:buNone/>
            </a:pPr>
            <a:r>
              <a:rPr lang="ru-RU" sz="2800" b="1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Капустина Валерия Анатольевна</a:t>
            </a:r>
          </a:p>
          <a:p>
            <a:pPr marL="0" indent="0" algn="r">
              <a:buNone/>
            </a:pPr>
            <a:r>
              <a:rPr lang="ru-RU" sz="2400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кандидат психологических наук, доцент кафедры психологии и педагогики ФГБОУ ВО НГТУ, практикующий психолог</a:t>
            </a:r>
          </a:p>
        </p:txBody>
      </p:sp>
      <p:pic>
        <p:nvPicPr>
          <p:cNvPr id="4" name="Picture 2" descr="C:\Users\User\Desktop\презентакция конференция\логотипы конференция\кдм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83515" cy="6044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811776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304219"/>
            <a:ext cx="8534400" cy="758952"/>
          </a:xfrm>
        </p:spPr>
        <p:txBody>
          <a:bodyPr>
            <a:noAutofit/>
          </a:bodyPr>
          <a:lstStyle/>
          <a:p>
            <a:br>
              <a:rPr lang="ru-RU" sz="1050" b="1" dirty="0"/>
            </a:br>
            <a:br>
              <a:rPr lang="ru-RU" sz="1050" b="1" dirty="0"/>
            </a:br>
            <a:br>
              <a:rPr lang="ru-RU" sz="1050" b="1" dirty="0"/>
            </a:br>
            <a:br>
              <a:rPr lang="ru-RU" sz="1050" b="1" dirty="0"/>
            </a:br>
            <a:br>
              <a:rPr lang="ru-RU" sz="14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Комитет по делам молодежи мэрии города Новосибирск</a:t>
            </a:r>
            <a:br>
              <a:rPr lang="ru-RU" sz="16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МКУ Городской центр психолого-педагогической поддержки молодежи «Родник»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Clr>
                <a:srgbClr val="F07F09"/>
              </a:buClr>
              <a:buNone/>
            </a:pP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сети служб примирения в Новосибирском районе Новосибирской области</a:t>
            </a:r>
          </a:p>
          <a:p>
            <a:pPr marL="0" indent="0" algn="ctr">
              <a:buClr>
                <a:srgbClr val="F07F09"/>
              </a:buClr>
              <a:buNone/>
            </a:pP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Clr>
                <a:srgbClr val="F07F09"/>
              </a:buClr>
              <a:buNone/>
            </a:pP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  <a:p>
            <a:pPr marL="0" indent="0" algn="r">
              <a:buNone/>
            </a:pPr>
            <a:r>
              <a:rPr lang="ru-RU" sz="2800" b="1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Черняева Екатерина Геннадьевна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r>
              <a:rPr lang="ru-RU" sz="2400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директор Центра сопровождения «Янтарь», руководитель Территориальной службы примирения Новосибирского района, заместитель председателя </a:t>
            </a:r>
            <a:r>
              <a:rPr lang="ru-RU" sz="2400" dirty="0" err="1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КДНиЗП</a:t>
            </a:r>
            <a:r>
              <a:rPr lang="ru-RU" sz="2400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Новосибирского района</a:t>
            </a:r>
            <a:endParaRPr lang="ru-RU" sz="2400" b="1" dirty="0">
              <a:solidFill>
                <a:schemeClr val="accent3">
                  <a:lumMod val="75000"/>
                </a:schemeClr>
              </a:solidFill>
              <a:latin typeface="Times New Roman" panose="02020603050405020304" pitchFamily="18" charset="0"/>
              <a:cs typeface="Times New Roman" pitchFamily="18" charset="0"/>
            </a:endParaRPr>
          </a:p>
        </p:txBody>
      </p:sp>
      <p:pic>
        <p:nvPicPr>
          <p:cNvPr id="4" name="Picture 2" descr="C:\Users\User\Desktop\презентакция конференция\логотипы конференция\кдм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83515" cy="6044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715799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304219"/>
            <a:ext cx="8534400" cy="758952"/>
          </a:xfrm>
        </p:spPr>
        <p:txBody>
          <a:bodyPr>
            <a:noAutofit/>
          </a:bodyPr>
          <a:lstStyle/>
          <a:p>
            <a:br>
              <a:rPr lang="ru-RU" sz="1050" b="1" dirty="0"/>
            </a:br>
            <a:br>
              <a:rPr lang="ru-RU" sz="1050" b="1" dirty="0"/>
            </a:br>
            <a:br>
              <a:rPr lang="ru-RU" sz="1050" b="1" dirty="0"/>
            </a:br>
            <a:br>
              <a:rPr lang="ru-RU" sz="1050" b="1" dirty="0"/>
            </a:br>
            <a:br>
              <a:rPr lang="ru-RU" sz="14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Комитет по делам молодежи мэрии города Новосибирск</a:t>
            </a:r>
            <a:br>
              <a:rPr lang="ru-RU" sz="16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МКУ Городской центр психолого-педагогической поддержки молодежи «Родник»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ctr">
              <a:buClr>
                <a:srgbClr val="F07F09"/>
              </a:buClr>
              <a:buNone/>
            </a:pP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Clr>
                <a:srgbClr val="F07F09"/>
              </a:buClr>
              <a:buNone/>
            </a:pP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Роль отдела «Единство» в развитии культуры межнациональных отношений и создании условий для реализации творческих инициатив</a:t>
            </a:r>
            <a:b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молодежи нашего города</a:t>
            </a:r>
            <a:endParaRPr lang="ru-RU" sz="3200" b="1" dirty="0">
              <a:solidFill>
                <a:schemeClr val="accent3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Clr>
                <a:srgbClr val="F07F09"/>
              </a:buClr>
              <a:buNone/>
            </a:pPr>
            <a:endParaRPr lang="ru-RU" sz="2400" b="1" dirty="0">
              <a:solidFill>
                <a:schemeClr val="accent3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Clr>
                <a:srgbClr val="F07F09"/>
              </a:buClr>
              <a:buNone/>
            </a:pPr>
            <a:endParaRPr lang="ru-RU" sz="2400" b="1" dirty="0">
              <a:solidFill>
                <a:schemeClr val="accent3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r">
              <a:buNone/>
            </a:pPr>
            <a:r>
              <a:rPr lang="ru-RU" sz="3000" b="1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Тагильцева Юлия Сергеевна</a:t>
            </a:r>
            <a:r>
              <a:rPr 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r">
              <a:buNone/>
            </a:pPr>
            <a:r>
              <a:rPr lang="ru-RU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начальник отдела психологической поддержки многонациональной молодёжи «Единство»</a:t>
            </a:r>
            <a:br>
              <a:rPr lang="ru-RU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МКУ Центр «Родник»</a:t>
            </a:r>
            <a:endParaRPr lang="ru-RU" sz="2400" dirty="0">
              <a:solidFill>
                <a:schemeClr val="accent3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r>
              <a:rPr lang="ru-RU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2400" b="1" dirty="0">
              <a:solidFill>
                <a:schemeClr val="accent3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 descr="C:\Users\User\Desktop\презентакция конференция\логотипы конференция\кдм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83515" cy="6044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32623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304219"/>
            <a:ext cx="8534400" cy="758952"/>
          </a:xfrm>
        </p:spPr>
        <p:txBody>
          <a:bodyPr>
            <a:noAutofit/>
          </a:bodyPr>
          <a:lstStyle/>
          <a:p>
            <a:br>
              <a:rPr lang="ru-RU" sz="1050" b="1" dirty="0"/>
            </a:br>
            <a:br>
              <a:rPr lang="ru-RU" sz="1050" b="1" dirty="0"/>
            </a:br>
            <a:br>
              <a:rPr lang="ru-RU" sz="1050" b="1" dirty="0"/>
            </a:br>
            <a:br>
              <a:rPr lang="ru-RU" sz="1050" b="1" dirty="0"/>
            </a:br>
            <a:br>
              <a:rPr lang="ru-RU" sz="14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Комитет по делам молодежи мэрии города Новосибирск</a:t>
            </a:r>
            <a:br>
              <a:rPr lang="ru-RU" sz="16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МКУ Городской центр психолого-педагогической поддержки молодежи «Родник»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Clr>
                <a:srgbClr val="F07F09"/>
              </a:buClr>
              <a:buNone/>
            </a:pP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Clr>
                <a:srgbClr val="F07F09"/>
              </a:buClr>
              <a:buNone/>
            </a:pP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Деятельность Территориальной службы примирения ОО «Вита» МКУ Центр «Родник» в направлении профилактики и разрешения конфликтов в молодежной среде</a:t>
            </a:r>
          </a:p>
          <a:p>
            <a:pPr marL="0" indent="0" algn="ctr">
              <a:buClr>
                <a:srgbClr val="F07F09"/>
              </a:buClr>
              <a:buNone/>
            </a:pPr>
            <a:endParaRPr lang="ru-RU" sz="2800" b="1" dirty="0">
              <a:latin typeface="Times New Roman" panose="02020603050405020304" pitchFamily="18" charset="0"/>
              <a:cs typeface="Times New Roman" pitchFamily="18" charset="0"/>
            </a:endParaRPr>
          </a:p>
          <a:p>
            <a:pPr marL="0" indent="0" algn="r">
              <a:buNone/>
            </a:pPr>
            <a:r>
              <a:rPr lang="ru-RU" sz="2800" b="1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Кузнецова Александра Михайловна</a:t>
            </a:r>
            <a:r>
              <a:rPr lang="ru-RU" sz="2800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r">
              <a:buNone/>
            </a:pPr>
            <a:r>
              <a:rPr lang="ru-RU" sz="2400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педагог-психолог, медиатор </a:t>
            </a:r>
          </a:p>
          <a:p>
            <a:pPr marL="0" indent="0" algn="r">
              <a:buNone/>
            </a:pPr>
            <a:r>
              <a:rPr lang="ru-RU" sz="2400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Территориальной службы примирения МКУ Центр «Родник», основного отдела «Вита»</a:t>
            </a:r>
            <a:endParaRPr lang="ru-RU" sz="2400" b="1" dirty="0">
              <a:solidFill>
                <a:schemeClr val="accent3">
                  <a:lumMod val="75000"/>
                </a:schemeClr>
              </a:solidFill>
              <a:latin typeface="Times New Roman" panose="02020603050405020304" pitchFamily="18" charset="0"/>
              <a:cs typeface="Times New Roman" pitchFamily="18" charset="0"/>
            </a:endParaRPr>
          </a:p>
        </p:txBody>
      </p:sp>
      <p:pic>
        <p:nvPicPr>
          <p:cNvPr id="4" name="Picture 2" descr="C:\Users\User\Desktop\презентакция конференция\логотипы конференция\кдм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83515" cy="6044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32623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0"/>
            <a:ext cx="8534400" cy="1063171"/>
          </a:xfrm>
        </p:spPr>
        <p:txBody>
          <a:bodyPr>
            <a:noAutofit/>
          </a:bodyPr>
          <a:lstStyle/>
          <a:p>
            <a:b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1600" b="1" dirty="0">
                <a:latin typeface="Times New Roman" panose="02020603050405020304" pitchFamily="18" charset="0"/>
                <a:cs typeface="Times New Roman" pitchFamily="18" charset="0"/>
              </a:rPr>
            </a:br>
            <a:br>
              <a:rPr lang="ru-RU" sz="1600" b="1" dirty="0">
                <a:latin typeface="Times New Roman" panose="02020603050405020304" pitchFamily="18" charset="0"/>
                <a:cs typeface="Times New Roman" pitchFamily="18" charset="0"/>
              </a:rPr>
            </a:br>
            <a:br>
              <a:rPr lang="ru-RU" sz="1600" b="1" dirty="0">
                <a:latin typeface="Times New Roman" panose="02020603050405020304" pitchFamily="18" charset="0"/>
                <a:cs typeface="Times New Roman" pitchFamily="18" charset="0"/>
              </a:rPr>
            </a:br>
            <a:r>
              <a:rPr lang="ru-RU" sz="3200" b="1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br>
              <a:rPr lang="en-US" sz="3200" b="1" dirty="0">
                <a:latin typeface="Times New Roman" panose="02020603050405020304" pitchFamily="18" charset="0"/>
                <a:cs typeface="Times New Roman" pitchFamily="18" charset="0"/>
              </a:rPr>
            </a:br>
            <a:br>
              <a:rPr lang="en-US" sz="3200" b="1" dirty="0">
                <a:latin typeface="Times New Roman" panose="02020603050405020304" pitchFamily="18" charset="0"/>
                <a:cs typeface="Times New Roman" pitchFamily="18" charset="0"/>
              </a:rPr>
            </a:b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Ключевые предложения к резолюции круглого стола</a:t>
            </a:r>
            <a:endParaRPr lang="ru-RU" sz="3200" dirty="0">
              <a:latin typeface="Times New Roman" panose="02020603050405020304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47500" lnSpcReduction="20000"/>
          </a:bodyPr>
          <a:lstStyle/>
          <a:p>
            <a:pPr lvl="1"/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Городской службе социальной адаптации комитета по делам молодежи мэрии города Новосибирск: разработать свод правил, памятку по конструктивному разрешению конфликтов в молодежной среде. Рекомендовать к использованию данную памятку всем службам системы профилактики;</a:t>
            </a:r>
          </a:p>
          <a:p>
            <a:pPr lvl="1"/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Основным отделам городской службы социальной адаптации комитета по делам молодежи мэрии города Новосибирск поручить проведение районных семинаров, направленных на обучение специалистов служб системы профилактики технологиям восстановительной медиации и способам управления конфликтами. Провести районные семинары для граждан, с целью повышения конфликтологической компетентности;</a:t>
            </a:r>
          </a:p>
          <a:p>
            <a:pPr lvl="1"/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Молодежным центрам комитета по делам молодежи мэрии города Новосибирск рекомендовать использовать опыт круглого стола по восстановительным технологиям и технологиям управления конфликтами в молодежной среде.  </a:t>
            </a:r>
          </a:p>
          <a:p>
            <a:pPr marL="0" lvl="0" indent="0" algn="r">
              <a:buClr>
                <a:srgbClr val="F07F09"/>
              </a:buClr>
              <a:buNone/>
            </a:pPr>
            <a:r>
              <a:rPr lang="ru-RU" sz="33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4" name="Picture 2" descr="C:\Users\User\Desktop\презентакция конференция\логотипы конференция\кдм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83515" cy="6044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681365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304219"/>
            <a:ext cx="8534400" cy="758952"/>
          </a:xfrm>
        </p:spPr>
        <p:txBody>
          <a:bodyPr>
            <a:noAutofit/>
          </a:bodyPr>
          <a:lstStyle/>
          <a:p>
            <a:br>
              <a:rPr lang="ru-RU" sz="1600" b="1" dirty="0">
                <a:latin typeface="Times New Roman" pitchFamily="18" charset="0"/>
                <a:cs typeface="Times New Roman" pitchFamily="18" charset="0"/>
              </a:rPr>
            </a:br>
            <a:br>
              <a:rPr lang="ru-RU" sz="1600" b="1" dirty="0">
                <a:latin typeface="Times New Roman" pitchFamily="18" charset="0"/>
                <a:cs typeface="Times New Roman" pitchFamily="18" charset="0"/>
              </a:rPr>
            </a:br>
            <a:br>
              <a:rPr lang="ru-RU" sz="1600" b="1" dirty="0">
                <a:latin typeface="Times New Roman" pitchFamily="18" charset="0"/>
                <a:cs typeface="Times New Roman" pitchFamily="18" charset="0"/>
              </a:rPr>
            </a:br>
            <a:br>
              <a:rPr lang="ru-RU" sz="1600" b="1" dirty="0">
                <a:latin typeface="Times New Roman" pitchFamily="18" charset="0"/>
                <a:cs typeface="Times New Roman" pitchFamily="18" charset="0"/>
              </a:rPr>
            </a:br>
            <a:br>
              <a:rPr lang="ru-RU" sz="16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Комитет по делам молодежи мэрии города Новосибирск</a:t>
            </a:r>
            <a:br>
              <a:rPr lang="ru-RU" sz="16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МКУ Городской центр психолого-педагогической поддержки молодежи «Родник»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72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Спасибо</a:t>
            </a:r>
          </a:p>
          <a:p>
            <a:pPr algn="ctr">
              <a:buNone/>
            </a:pPr>
            <a:r>
              <a:rPr lang="ru-RU" sz="72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за </a:t>
            </a:r>
          </a:p>
          <a:p>
            <a:pPr algn="ctr">
              <a:buNone/>
            </a:pPr>
            <a:r>
              <a:rPr lang="ru-RU" sz="72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внимание</a:t>
            </a:r>
            <a:endParaRPr lang="ru-RU" sz="7200" i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algn="r">
              <a:buClr>
                <a:srgbClr val="F07F09"/>
              </a:buClr>
              <a:buNone/>
            </a:pPr>
            <a:r>
              <a:rPr lang="ru-RU" sz="1800" b="1" i="1" dirty="0">
                <a:solidFill>
                  <a:srgbClr val="002060"/>
                </a:solidFill>
                <a:cs typeface="Kartika" panose="02020503030404060203" pitchFamily="18" charset="0"/>
              </a:rPr>
              <a:t> </a:t>
            </a: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4" name="Picture 2" descr="C:\Users\User\Desktop\презентакция конференция\логотипы конференция\кдм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83515" cy="6044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681365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304219"/>
            <a:ext cx="8534400" cy="758952"/>
          </a:xfrm>
        </p:spPr>
        <p:txBody>
          <a:bodyPr>
            <a:noAutofit/>
          </a:bodyPr>
          <a:lstStyle/>
          <a:p>
            <a:br>
              <a:rPr lang="ru-RU" sz="1050" b="1" dirty="0"/>
            </a:br>
            <a:br>
              <a:rPr lang="ru-RU" sz="1050" b="1" dirty="0"/>
            </a:br>
            <a:br>
              <a:rPr lang="ru-RU" sz="1050" b="1" dirty="0"/>
            </a:br>
            <a:br>
              <a:rPr lang="ru-RU" sz="1050" b="1" dirty="0"/>
            </a:br>
            <a:br>
              <a:rPr lang="ru-RU" sz="14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Комитет по делам молодежи мэрии города Новосибирск</a:t>
            </a:r>
            <a:br>
              <a:rPr lang="ru-RU" sz="16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МКУ Городской центр психолого-педагогической поддержки молодежи «Родник»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 Приветственное слово</a:t>
            </a:r>
          </a:p>
          <a:p>
            <a:pPr marL="0" indent="0" algn="ctr">
              <a:buNone/>
            </a:pPr>
            <a:endParaRPr lang="ru-RU" sz="32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Терешкова Анна  Васильевна</a:t>
            </a:r>
          </a:p>
          <a:p>
            <a:pPr marL="0" indent="0" algn="ctr">
              <a:buNone/>
            </a:pPr>
            <a:r>
              <a:rPr lang="ru-RU" sz="2800" dirty="0"/>
              <a:t>начальник департамента культуры, спорта и молодежной политики мэрии города Новосибирска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 descr="C:\Users\User\Desktop\презентакция конференция\логотипы конференция\кдм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83515" cy="6044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952752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304219"/>
            <a:ext cx="8534400" cy="758952"/>
          </a:xfrm>
        </p:spPr>
        <p:txBody>
          <a:bodyPr>
            <a:noAutofit/>
          </a:bodyPr>
          <a:lstStyle/>
          <a:p>
            <a:br>
              <a:rPr lang="ru-RU" sz="1050" b="1" dirty="0"/>
            </a:br>
            <a:br>
              <a:rPr lang="ru-RU" sz="1050" b="1" dirty="0"/>
            </a:br>
            <a:br>
              <a:rPr lang="ru-RU" sz="1050" b="1" dirty="0"/>
            </a:br>
            <a:br>
              <a:rPr lang="ru-RU" sz="1050" b="1" dirty="0"/>
            </a:br>
            <a:br>
              <a:rPr lang="ru-RU" sz="14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Комитет по делам молодежи мэрии города Новосибирск</a:t>
            </a:r>
            <a:br>
              <a:rPr lang="ru-RU" sz="16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МКУ Городской центр психолого-педагогической поддержки молодежи «Родник»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Приветственное слово</a:t>
            </a:r>
          </a:p>
          <a:p>
            <a:pPr marL="0" indent="0" algn="ctr">
              <a:buNone/>
            </a:pPr>
            <a:endParaRPr lang="ru-RU" sz="32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Ахметгареев Рамиль Миргазянович </a:t>
            </a:r>
          </a:p>
          <a:p>
            <a:pPr marL="0" indent="0" algn="ctr">
              <a:buNone/>
            </a:pPr>
            <a:r>
              <a:rPr lang="ru-RU" sz="2800" dirty="0"/>
              <a:t>начальник департамента образования мэрии города Новосибирска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 descr="C:\Users\User\Desktop\презентакция конференция\логотипы конференция\кдм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83515" cy="6044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71639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304219"/>
            <a:ext cx="8534400" cy="758952"/>
          </a:xfrm>
        </p:spPr>
        <p:txBody>
          <a:bodyPr>
            <a:noAutofit/>
          </a:bodyPr>
          <a:lstStyle/>
          <a:p>
            <a:br>
              <a:rPr lang="ru-RU" sz="1050" b="1" dirty="0"/>
            </a:br>
            <a:br>
              <a:rPr lang="ru-RU" sz="1050" b="1" dirty="0"/>
            </a:br>
            <a:br>
              <a:rPr lang="ru-RU" sz="1050" b="1" dirty="0"/>
            </a:br>
            <a:br>
              <a:rPr lang="ru-RU" sz="1050" b="1" dirty="0"/>
            </a:br>
            <a:br>
              <a:rPr lang="ru-RU" sz="14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Комитет по делам молодежи мэрии города Новосибирск</a:t>
            </a:r>
            <a:br>
              <a:rPr lang="ru-RU" sz="16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МКУ Городской центр психолого-педагогической поддержки молодежи «Родник»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 Приветственное слово</a:t>
            </a:r>
          </a:p>
          <a:p>
            <a:pPr marL="0" indent="0" algn="ctr">
              <a:buNone/>
            </a:pPr>
            <a:endParaRPr lang="ru-RU" sz="32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Незамаева Ольга Борисовна</a:t>
            </a:r>
          </a:p>
          <a:p>
            <a:pPr marL="0" indent="0" algn="ctr">
              <a:buNone/>
            </a:pPr>
            <a:r>
              <a:rPr lang="ru-RU" sz="2800" dirty="0"/>
              <a:t>начальник департамента по социальной политике мэрии города Новосибирска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 descr="C:\Users\User\Desktop\презентакция конференция\логотипы конференция\кдм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83515" cy="6044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956513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304219"/>
            <a:ext cx="8534400" cy="758952"/>
          </a:xfrm>
        </p:spPr>
        <p:txBody>
          <a:bodyPr>
            <a:noAutofit/>
          </a:bodyPr>
          <a:lstStyle/>
          <a:p>
            <a:br>
              <a:rPr lang="ru-RU" sz="1050" b="1" dirty="0"/>
            </a:br>
            <a:br>
              <a:rPr lang="ru-RU" sz="1050" b="1" dirty="0"/>
            </a:br>
            <a:br>
              <a:rPr lang="ru-RU" sz="1050" b="1" dirty="0"/>
            </a:br>
            <a:br>
              <a:rPr lang="ru-RU" sz="1050" b="1" dirty="0"/>
            </a:br>
            <a:br>
              <a:rPr lang="ru-RU" sz="14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Комитет по делам молодежи мэрии города Новосибирск</a:t>
            </a:r>
            <a:br>
              <a:rPr lang="ru-RU" sz="16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МКУ Городской центр психолого-педагогической поддержки молодежи «Родник»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 Приветственное слово</a:t>
            </a:r>
          </a:p>
          <a:p>
            <a:pPr marL="0" indent="0" algn="ctr">
              <a:buNone/>
            </a:pPr>
            <a:endParaRPr lang="ru-RU" sz="32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Соловьева Ирина Сергеевна</a:t>
            </a:r>
          </a:p>
          <a:p>
            <a:pPr marL="0" indent="0" algn="ctr">
              <a:buNone/>
            </a:pPr>
            <a:r>
              <a:rPr lang="ru-RU" sz="2800" dirty="0"/>
              <a:t>председатель комитета по делам молодежи мэрии города Новосибирска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 descr="C:\Users\User\Desktop\презентакция конференция\логотипы конференция\кдм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83515" cy="6044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318032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304219"/>
            <a:ext cx="8534400" cy="758952"/>
          </a:xfrm>
        </p:spPr>
        <p:txBody>
          <a:bodyPr>
            <a:noAutofit/>
          </a:bodyPr>
          <a:lstStyle/>
          <a:p>
            <a:br>
              <a:rPr lang="ru-RU" sz="1050" b="1" dirty="0"/>
            </a:br>
            <a:br>
              <a:rPr lang="ru-RU" sz="1050" b="1" dirty="0"/>
            </a:br>
            <a:br>
              <a:rPr lang="ru-RU" sz="1050" b="1" dirty="0"/>
            </a:br>
            <a:br>
              <a:rPr lang="ru-RU" sz="1050" b="1" dirty="0"/>
            </a:br>
            <a:br>
              <a:rPr lang="ru-RU" sz="14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Комитет по делам молодежи мэрии города Новосибирск</a:t>
            </a:r>
            <a:br>
              <a:rPr lang="ru-RU" sz="16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МКУ Городской центр психолого-педагогической поддержки молодежи «Родник»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 Приветственное слово</a:t>
            </a:r>
          </a:p>
          <a:p>
            <a:pPr marL="0" indent="0" algn="ctr">
              <a:buNone/>
            </a:pPr>
            <a:endParaRPr lang="ru-RU" sz="32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Соловьева Ирина Сергеевна</a:t>
            </a:r>
          </a:p>
          <a:p>
            <a:pPr marL="0" indent="0" algn="ctr">
              <a:buNone/>
            </a:pPr>
            <a:r>
              <a:rPr lang="ru-RU" sz="2800" dirty="0"/>
              <a:t>председатель комитета по делам молодежи мэрии города Новосибирска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 descr="C:\Users\User\Desktop\презентакция конференция\логотипы конференция\кдм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83515" cy="6044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411409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304219"/>
            <a:ext cx="8534400" cy="758952"/>
          </a:xfrm>
        </p:spPr>
        <p:txBody>
          <a:bodyPr>
            <a:noAutofit/>
          </a:bodyPr>
          <a:lstStyle/>
          <a:p>
            <a:br>
              <a:rPr lang="ru-RU" sz="1050" b="1" dirty="0"/>
            </a:br>
            <a:br>
              <a:rPr lang="ru-RU" sz="1050" b="1" dirty="0"/>
            </a:br>
            <a:br>
              <a:rPr lang="ru-RU" sz="1050" b="1" dirty="0"/>
            </a:br>
            <a:br>
              <a:rPr lang="ru-RU" sz="1050" b="1" dirty="0"/>
            </a:br>
            <a:br>
              <a:rPr lang="ru-RU" sz="14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Комитет по делам молодежи мэрии города Новосибирск</a:t>
            </a:r>
            <a:br>
              <a:rPr lang="ru-RU" sz="16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МКУ Городской центр психолого-педагогической поддержки молодежи «Родник»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 Приветственное слово</a:t>
            </a:r>
          </a:p>
          <a:p>
            <a:pPr marL="0" indent="0" algn="ctr">
              <a:buNone/>
            </a:pPr>
            <a:endParaRPr lang="ru-RU" sz="32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ru-RU" sz="3600" b="1" dirty="0" err="1">
                <a:latin typeface="Times New Roman" pitchFamily="18" charset="0"/>
              </a:rPr>
              <a:t>Апарин</a:t>
            </a:r>
            <a:r>
              <a:rPr lang="ru-RU" sz="3600" b="1" dirty="0">
                <a:latin typeface="Times New Roman" pitchFamily="18" charset="0"/>
              </a:rPr>
              <a:t> Алексей Владимирович</a:t>
            </a:r>
          </a:p>
          <a:p>
            <a:pPr marL="0" indent="0" algn="ctr">
              <a:buNone/>
            </a:pPr>
            <a:r>
              <a:rPr lang="ru-RU" sz="2800" dirty="0">
                <a:latin typeface="+mj-lt"/>
              </a:rPr>
              <a:t>заместитель</a:t>
            </a:r>
            <a:r>
              <a:rPr lang="ru-RU" sz="3600" b="1" dirty="0">
                <a:latin typeface="+mj-lt"/>
              </a:rPr>
              <a:t> </a:t>
            </a:r>
            <a:r>
              <a:rPr lang="ru-RU" sz="2800" dirty="0">
                <a:latin typeface="+mj-lt"/>
              </a:rPr>
              <a:t>председателя комитета по делам молодежи мэрии города Новосибирска </a:t>
            </a:r>
            <a:endParaRPr lang="ru-RU" sz="2800" dirty="0">
              <a:latin typeface="+mj-lt"/>
              <a:cs typeface="Times New Roman" pitchFamily="18" charset="0"/>
            </a:endParaRPr>
          </a:p>
        </p:txBody>
      </p:sp>
      <p:pic>
        <p:nvPicPr>
          <p:cNvPr id="4" name="Picture 2" descr="C:\Users\User\Desktop\презентакция конференция\логотипы конференция\кдм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83515" cy="6044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928391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304219"/>
            <a:ext cx="8534400" cy="758952"/>
          </a:xfrm>
        </p:spPr>
        <p:txBody>
          <a:bodyPr>
            <a:noAutofit/>
          </a:bodyPr>
          <a:lstStyle/>
          <a:p>
            <a:br>
              <a:rPr lang="ru-RU" sz="1050" b="1" dirty="0"/>
            </a:br>
            <a:br>
              <a:rPr lang="ru-RU" sz="1050" b="1" dirty="0"/>
            </a:br>
            <a:br>
              <a:rPr lang="ru-RU" sz="1050" b="1" dirty="0"/>
            </a:br>
            <a:br>
              <a:rPr lang="ru-RU" sz="1050" b="1" dirty="0"/>
            </a:br>
            <a:br>
              <a:rPr lang="ru-RU" sz="14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Комитет по делам молодежи мэрии города Новосибирск</a:t>
            </a:r>
            <a:br>
              <a:rPr lang="ru-RU" sz="16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МКУ Городской центр психолого-педагогической поддержки молодежи «Родник»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 Приветственное слово</a:t>
            </a:r>
          </a:p>
          <a:p>
            <a:pPr marL="0" indent="0" algn="ctr">
              <a:buNone/>
            </a:pPr>
            <a:endParaRPr lang="ru-RU" sz="32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Воротецая Инна Сергеевна</a:t>
            </a:r>
          </a:p>
          <a:p>
            <a:pPr marL="0" indent="0" algn="ctr">
              <a:buNone/>
            </a:pPr>
            <a:r>
              <a:rPr lang="ru-RU" sz="2800" dirty="0"/>
              <a:t>начальник отдела по обеспечению деятельности комиссии по делам несовершеннолетних и защите их прав города Новосибирска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 descr="C:\Users\User\Desktop\презентакция конференция\логотипы конференция\кдм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83515" cy="6044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30227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304219"/>
            <a:ext cx="8534400" cy="758952"/>
          </a:xfrm>
        </p:spPr>
        <p:txBody>
          <a:bodyPr>
            <a:noAutofit/>
          </a:bodyPr>
          <a:lstStyle/>
          <a:p>
            <a:br>
              <a:rPr lang="ru-RU" sz="1050" b="1" dirty="0"/>
            </a:br>
            <a:br>
              <a:rPr lang="ru-RU" sz="1050" b="1" dirty="0"/>
            </a:br>
            <a:br>
              <a:rPr lang="ru-RU" sz="1050" b="1" dirty="0"/>
            </a:br>
            <a:br>
              <a:rPr lang="ru-RU" sz="1050" b="1" dirty="0"/>
            </a:br>
            <a:br>
              <a:rPr lang="ru-RU" sz="14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Комитет по делам молодежи мэрии города Новосибирск</a:t>
            </a:r>
            <a:br>
              <a:rPr lang="ru-RU" sz="16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МКУ Городской центр психолого-педагогической поддержки молодежи «Родник»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ru-RU" sz="1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200" b="1" u="sng" dirty="0">
                <a:latin typeface="Times New Roman" pitchFamily="18" charset="0"/>
                <a:cs typeface="Times New Roman" pitchFamily="18" charset="0"/>
              </a:rPr>
              <a:t>Основная цель круглого стола </a:t>
            </a:r>
            <a:r>
              <a:rPr lang="ru-RU" sz="11200" dirty="0">
                <a:latin typeface="Times New Roman" pitchFamily="18" charset="0"/>
                <a:cs typeface="Times New Roman" pitchFamily="18" charset="0"/>
              </a:rPr>
              <a:t>–  обмен опытом и актуальное обсуждение вопросов, касающихся конструктивного разрешения конфликтов в молодёжной среде, а также  использования восстановительных технологий службами системы профилактики г. Новосибирск</a:t>
            </a:r>
          </a:p>
          <a:p>
            <a:pPr marL="0" indent="0">
              <a:buNone/>
            </a:pPr>
            <a:endParaRPr lang="ru-RU" sz="11200" b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11200" b="1" dirty="0">
                <a:latin typeface="Times New Roman" pitchFamily="18" charset="0"/>
                <a:cs typeface="Times New Roman" pitchFamily="18" charset="0"/>
              </a:rPr>
              <a:t>Время проведения:</a:t>
            </a:r>
            <a:r>
              <a:rPr lang="ru-RU" sz="1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11.00 – 12.30</a:t>
            </a:r>
          </a:p>
          <a:p>
            <a:pPr marL="0" indent="0">
              <a:buNone/>
            </a:pPr>
            <a:endParaRPr lang="ru-RU" sz="1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Организатор: </a:t>
            </a:r>
            <a:r>
              <a:rPr lang="ru-RU" sz="1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МКУ Центр «Родник» Основной Отдел «Вита», комитета по делам молодежи мэрии города Новосибирска.</a:t>
            </a:r>
          </a:p>
          <a:p>
            <a:pPr marL="0" indent="0">
              <a:buNone/>
            </a:pPr>
            <a:endParaRPr lang="ru-RU" sz="64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sz="51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sz="32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900" b="1" dirty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33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4" name="Picture 2" descr="C:\Users\User\Desktop\презентакция конференция\логотипы конференция\кдм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83515" cy="6044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7274495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резентация1">
  <a:themeElements>
    <a:clrScheme name="Другая 4">
      <a:dk1>
        <a:sysClr val="windowText" lastClr="000000"/>
      </a:dk1>
      <a:lt1>
        <a:sysClr val="window" lastClr="FFFFFF"/>
      </a:lt1>
      <a:dk2>
        <a:srgbClr val="323232"/>
      </a:dk2>
      <a:lt2>
        <a:srgbClr val="F1EEDB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Презентация1</Template>
  <TotalTime>241</TotalTime>
  <Words>517</Words>
  <Application>Microsoft Office PowerPoint</Application>
  <PresentationFormat>Экран (4:3)</PresentationFormat>
  <Paragraphs>121</Paragraphs>
  <Slides>18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4" baseType="lpstr">
      <vt:lpstr>Georgia</vt:lpstr>
      <vt:lpstr>Kartika</vt:lpstr>
      <vt:lpstr>Times New Roman</vt:lpstr>
      <vt:lpstr>Wingdings</vt:lpstr>
      <vt:lpstr>Wingdings 2</vt:lpstr>
      <vt:lpstr>Презентация1</vt:lpstr>
      <vt:lpstr>Комитет по делам молодежи мэрии города Новосибирск МКУ Городской центр психолого-педагогической поддержки молодежи «Родник»</vt:lpstr>
      <vt:lpstr>     Комитет по делам молодежи мэрии города Новосибирск МКУ Городской центр психолого-педагогической поддержки молодежи «Родник»</vt:lpstr>
      <vt:lpstr>     Комитет по делам молодежи мэрии города Новосибирск МКУ Городской центр психолого-педагогической поддержки молодежи «Родник»</vt:lpstr>
      <vt:lpstr>     Комитет по делам молодежи мэрии города Новосибирск МКУ Городской центр психолого-педагогической поддержки молодежи «Родник»</vt:lpstr>
      <vt:lpstr>     Комитет по делам молодежи мэрии города Новосибирск МКУ Городской центр психолого-педагогической поддержки молодежи «Родник»</vt:lpstr>
      <vt:lpstr>     Комитет по делам молодежи мэрии города Новосибирск МКУ Городской центр психолого-педагогической поддержки молодежи «Родник»</vt:lpstr>
      <vt:lpstr>     Комитет по делам молодежи мэрии города Новосибирск МКУ Городской центр психолого-педагогической поддержки молодежи «Родник»</vt:lpstr>
      <vt:lpstr>     Комитет по делам молодежи мэрии города Новосибирск МКУ Городской центр психолого-педагогической поддержки молодежи «Родник»</vt:lpstr>
      <vt:lpstr>     Комитет по делам молодежи мэрии города Новосибирск МКУ Городской центр психолого-педагогической поддержки молодежи «Родник»</vt:lpstr>
      <vt:lpstr>     Комитет по делам молодежи мэрии города Новосибирск МКУ Городской центр психолого-педагогической поддержки молодежи «Родник»</vt:lpstr>
      <vt:lpstr>     Комитет по делам молодежи мэрии города Новосибирск МКУ Городской центр психолого-педагогической поддержки молодежи «Родник»</vt:lpstr>
      <vt:lpstr>     Комитет по делам молодежи мэрии города Новосибирск МКУ Городской центр психолого-педагогической поддержки молодежи «Родник»</vt:lpstr>
      <vt:lpstr>     Комитет по делам молодежи мэрии города Новосибирск МКУ Городской центр психолого-педагогической поддержки молодежи «Родник»</vt:lpstr>
      <vt:lpstr>     Комитет по делам молодежи мэрии города Новосибирск МКУ Городской центр психолого-педагогической поддержки молодежи «Родник»</vt:lpstr>
      <vt:lpstr>     Комитет по делам молодежи мэрии города Новосибирск МКУ Городской центр психолого-педагогической поддержки молодежи «Родник»</vt:lpstr>
      <vt:lpstr>     Комитет по делам молодежи мэрии города Новосибирск МКУ Городской центр психолого-педагогической поддержки молодежи «Родник»</vt:lpstr>
      <vt:lpstr>           Ключевые предложения к резолюции круглого стола</vt:lpstr>
      <vt:lpstr>     Комитет по делам молодежи мэрии города Новосибирск МКУ Городской центр психолого-педагогической поддержки молодежи «Родник»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VI городская научно-практическая  конференция работников сферы молодежной политики   «Актуальные проблемы и перспективы реализации муниципальной молодежной политики г. Новосибирска» </dc:title>
  <dc:creator>Conf 6</dc:creator>
  <cp:lastModifiedBy>TC</cp:lastModifiedBy>
  <cp:revision>98</cp:revision>
  <dcterms:created xsi:type="dcterms:W3CDTF">2014-09-29T06:06:27Z</dcterms:created>
  <dcterms:modified xsi:type="dcterms:W3CDTF">2018-09-26T04:34:30Z</dcterms:modified>
</cp:coreProperties>
</file>