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86" r:id="rId2"/>
    <p:sldId id="259" r:id="rId3"/>
    <p:sldId id="269" r:id="rId4"/>
    <p:sldId id="270" r:id="rId5"/>
    <p:sldId id="272" r:id="rId6"/>
    <p:sldId id="271" r:id="rId7"/>
    <p:sldId id="273" r:id="rId8"/>
    <p:sldId id="268" r:id="rId9"/>
    <p:sldId id="275" r:id="rId10"/>
    <p:sldId id="274" r:id="rId11"/>
    <p:sldId id="283" r:id="rId12"/>
    <p:sldId id="284" r:id="rId13"/>
    <p:sldId id="285" r:id="rId14"/>
    <p:sldId id="287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0" d="100"/>
          <a:sy n="60" d="100"/>
        </p:scale>
        <p:origin x="13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6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38\!Obmen\&#1048;&#1085;&#1092;&#1086;&#1088;&#1084;&#1072;&#1094;&#1080;&#1086;&#1085;&#1085;&#1086;-&#1072;&#1085;&#1072;&#1083;&#1080;&#1090;&#1080;&#1095;&#1077;&#1089;&#1082;&#1080;&#1081;%20&#1086;&#1090;&#1076;&#1077;&#1083;\&#1048;&#1085;&#1092;&#1086;&#1088;&#1084;&#1072;&#1094;&#1080;&#1086;&#1085;&#1085;&#1099;&#1077;%20&#1089;&#1087;&#1088;&#1072;&#1074;&#1082;&#1080;%20&#1087;&#1086;%20&#1086;&#1087;&#1088;&#1086;&#1089;&#1072;&#1084;\&#1044;&#1080;&#1072;&#1075;&#1088;&#1072;&#1084;&#1084;&#1099;%20&#1082;%20&#1086;&#1087;&#1088;&#1086;&#1089;&#1072;&#1084;\&#1044;&#1080;&#1072;&#1075;&#1088;&#1072;&#1084;&#1084;&#1099;%20&#1050;&#1054;&#1053;&#1060;&#1051;&#1048;&#1050;&#1058;&#1067;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38\!Obmen\&#1048;&#1085;&#1092;&#1086;&#1088;&#1084;&#1072;&#1094;&#1080;&#1086;&#1085;&#1085;&#1086;-&#1072;&#1085;&#1072;&#1083;&#1080;&#1090;&#1080;&#1095;&#1077;&#1089;&#1082;&#1080;&#1081;%20&#1086;&#1090;&#1076;&#1077;&#1083;\&#1048;&#1085;&#1092;&#1086;&#1088;&#1084;&#1072;&#1094;&#1080;&#1086;&#1085;&#1085;&#1099;&#1077;%20&#1089;&#1087;&#1088;&#1072;&#1074;&#1082;&#1080;%20&#1087;&#1086;%20&#1086;&#1087;&#1088;&#1086;&#1089;&#1072;&#1084;\&#1044;&#1080;&#1072;&#1075;&#1088;&#1072;&#1084;&#1084;&#1099;%20&#1082;%20&#1086;&#1087;&#1088;&#1086;&#1089;&#1072;&#1084;\&#1044;&#1080;&#1072;&#1075;&#1088;&#1072;&#1084;&#1084;&#1099;%20&#1050;&#1054;&#1053;&#1060;&#1051;&#1048;&#1050;&#1058;&#1067;%20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38\!Obmen\&#1048;&#1085;&#1092;&#1086;&#1088;&#1084;&#1072;&#1094;&#1080;&#1086;&#1085;&#1085;&#1086;-&#1072;&#1085;&#1072;&#1083;&#1080;&#1090;&#1080;&#1095;&#1077;&#1089;&#1082;&#1080;&#1081;%20&#1086;&#1090;&#1076;&#1077;&#1083;\&#1048;&#1085;&#1092;&#1086;&#1088;&#1084;&#1072;&#1094;&#1080;&#1086;&#1085;&#1085;&#1099;&#1077;%20&#1089;&#1087;&#1088;&#1072;&#1074;&#1082;&#1080;%20&#1087;&#1086;%20&#1086;&#1087;&#1088;&#1086;&#1089;&#1072;&#1084;\&#1044;&#1080;&#1072;&#1075;&#1088;&#1072;&#1084;&#1084;&#1099;%20&#1082;%20&#1086;&#1087;&#1088;&#1086;&#1089;&#1072;&#1084;\&#1044;&#1080;&#1072;&#1075;&#1088;&#1072;&#1084;&#1084;&#1099;%20&#1050;&#1054;&#1053;&#1060;&#1051;&#1048;&#1050;&#1058;&#1067;%20201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38\!Obmen\&#1048;&#1085;&#1092;&#1086;&#1088;&#1084;&#1072;&#1094;&#1080;&#1086;&#1085;&#1085;&#1086;-&#1072;&#1085;&#1072;&#1083;&#1080;&#1090;&#1080;&#1095;&#1077;&#1089;&#1082;&#1080;&#1081;%20&#1086;&#1090;&#1076;&#1077;&#1083;\&#1048;&#1085;&#1092;&#1086;&#1088;&#1084;&#1072;&#1094;&#1080;&#1086;&#1085;&#1085;&#1099;&#1077;%20&#1089;&#1087;&#1088;&#1072;&#1074;&#1082;&#1080;%20&#1087;&#1086;%20&#1086;&#1087;&#1088;&#1086;&#1089;&#1072;&#1084;\&#1044;&#1080;&#1072;&#1075;&#1088;&#1072;&#1084;&#1084;&#1099;%20&#1082;%20&#1086;&#1087;&#1088;&#1086;&#1089;&#1072;&#1084;\&#1044;&#1080;&#1072;&#1075;&#1088;&#1072;&#1084;&#1084;&#1099;%20&#1050;&#1054;&#1053;&#1060;&#1051;&#1048;&#1050;&#1058;&#1067;%202018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38\!Obmen\&#1048;&#1085;&#1092;&#1086;&#1088;&#1084;&#1072;&#1094;&#1080;&#1086;&#1085;&#1085;&#1086;-&#1072;&#1085;&#1072;&#1083;&#1080;&#1090;&#1080;&#1095;&#1077;&#1089;&#1082;&#1080;&#1081;%20&#1086;&#1090;&#1076;&#1077;&#1083;\&#1048;&#1085;&#1092;&#1086;&#1088;&#1084;&#1072;&#1094;&#1080;&#1086;&#1085;&#1085;&#1099;&#1077;%20&#1089;&#1087;&#1088;&#1072;&#1074;&#1082;&#1080;%20&#1087;&#1086;%20&#1086;&#1087;&#1088;&#1086;&#1089;&#1072;&#1084;\&#1044;&#1080;&#1072;&#1075;&#1088;&#1072;&#1084;&#1084;&#1099;%20&#1082;%20&#1086;&#1087;&#1088;&#1086;&#1089;&#1072;&#1084;\&#1044;&#1080;&#1072;&#1075;&#1088;&#1072;&#1084;&#1084;&#1099;%20&#1050;&#1054;&#1053;&#1060;&#1051;&#1048;&#1050;&#1058;&#1067;%202018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38\!Obmen\&#1048;&#1085;&#1092;&#1086;&#1088;&#1084;&#1072;&#1094;&#1080;&#1086;&#1085;&#1085;&#1086;-&#1072;&#1085;&#1072;&#1083;&#1080;&#1090;&#1080;&#1095;&#1077;&#1089;&#1082;&#1080;&#1081;%20&#1086;&#1090;&#1076;&#1077;&#1083;\&#1048;&#1085;&#1092;&#1086;&#1088;&#1084;&#1072;&#1094;&#1080;&#1086;&#1085;&#1085;&#1099;&#1077;%20&#1089;&#1087;&#1088;&#1072;&#1074;&#1082;&#1080;%20&#1087;&#1086;%20&#1086;&#1087;&#1088;&#1086;&#1089;&#1072;&#1084;\&#1044;&#1080;&#1072;&#1075;&#1088;&#1072;&#1084;&#1084;&#1099;%20&#1082;%20&#1086;&#1087;&#1088;&#1086;&#1089;&#1072;&#1084;\&#1044;&#1080;&#1072;&#1075;&#1088;&#1072;&#1084;&#1084;&#1099;%20&#1050;&#1054;&#1053;&#1060;&#1051;&#1048;&#1050;&#1058;&#1067;%202018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38\!Obmen\&#1048;&#1085;&#1092;&#1086;&#1088;&#1084;&#1072;&#1094;&#1080;&#1086;&#1085;&#1085;&#1086;-&#1072;&#1085;&#1072;&#1083;&#1080;&#1090;&#1080;&#1095;&#1077;&#1089;&#1082;&#1080;&#1081;%20&#1086;&#1090;&#1076;&#1077;&#1083;\&#1048;&#1085;&#1092;&#1086;&#1088;&#1084;&#1072;&#1094;&#1080;&#1086;&#1085;&#1085;&#1099;&#1077;%20&#1089;&#1087;&#1088;&#1072;&#1074;&#1082;&#1080;%20&#1087;&#1086;%20&#1086;&#1087;&#1088;&#1086;&#1089;&#1072;&#1084;\&#1044;&#1080;&#1072;&#1075;&#1088;&#1072;&#1084;&#1084;&#1099;%20&#1082;%20&#1086;&#1087;&#1088;&#1086;&#1089;&#1072;&#1084;\&#1044;&#1080;&#1072;&#1075;&#1088;&#1072;&#1084;&#1084;&#1099;%20&#1050;&#1054;&#1053;&#1060;&#1051;&#1048;&#1050;&#1058;&#1067;%202018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38\!Obmen\&#1048;&#1085;&#1092;&#1086;&#1088;&#1084;&#1072;&#1094;&#1080;&#1086;&#1085;&#1085;&#1086;-&#1072;&#1085;&#1072;&#1083;&#1080;&#1090;&#1080;&#1095;&#1077;&#1089;&#1082;&#1080;&#1081;%20&#1086;&#1090;&#1076;&#1077;&#1083;\&#1048;&#1085;&#1092;&#1086;&#1088;&#1084;&#1072;&#1094;&#1080;&#1086;&#1085;&#1085;&#1099;&#1077;%20&#1089;&#1087;&#1088;&#1072;&#1074;&#1082;&#1080;%20&#1087;&#1086;%20&#1086;&#1087;&#1088;&#1086;&#1089;&#1072;&#1084;\&#1044;&#1080;&#1072;&#1075;&#1088;&#1072;&#1084;&#1084;&#1099;%20&#1082;%20&#1086;&#1087;&#1088;&#1086;&#1089;&#1072;&#1084;\&#1044;&#1080;&#1072;&#1075;&#1088;&#1072;&#1084;&#1084;&#1099;%20&#1050;&#1054;&#1053;&#1060;&#1051;&#1048;&#1050;&#1058;&#1067;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"Ваша общая позиция по отношению к конфликтам?"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4742979002624737"/>
                  <c:y val="0.1655913978494636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0C-41D9-A20B-E11E9651AE3C}"/>
                </c:ext>
              </c:extLst>
            </c:dLbl>
            <c:dLbl>
              <c:idx val="1"/>
              <c:layout>
                <c:manualLayout>
                  <c:x val="-0.10041684568334397"/>
                  <c:y val="-0.115348912007329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0C-41D9-A20B-E11E9651AE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Лист2!$A$13:$A$14</c:f>
              <c:strCache>
                <c:ptCount val="2"/>
                <c:pt idx="0">
                  <c:v>Конфликты – неизбежное явление, с которым нужно смириться </c:v>
                </c:pt>
                <c:pt idx="1">
                  <c:v>Конфликты неизбежны, но нужно стремиться к конструктивному варианту их разрешения </c:v>
                </c:pt>
              </c:strCache>
            </c:strRef>
          </c:cat>
          <c:val>
            <c:numRef>
              <c:f>Лист2!$B$13:$B$14</c:f>
              <c:numCache>
                <c:formatCode>0%</c:formatCode>
                <c:ptCount val="2"/>
                <c:pt idx="0">
                  <c:v>0.13500000000000001</c:v>
                </c:pt>
                <c:pt idx="1">
                  <c:v>0.86400000000000265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0C-41D9-A20B-E11E9651AE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"Считаете ли Вы себя конфликтной личностью?"</a:t>
            </a:r>
          </a:p>
        </c:rich>
      </c:tx>
      <c:layout>
        <c:manualLayout>
          <c:xMode val="edge"/>
          <c:yMode val="edge"/>
          <c:x val="0.42001870126400509"/>
          <c:y val="1.66666666666666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677987610412593"/>
          <c:y val="0"/>
          <c:w val="0.67657278641543184"/>
          <c:h val="1"/>
        </c:manualLayout>
      </c:layout>
      <c:pieChart>
        <c:varyColors val="1"/>
        <c:ser>
          <c:idx val="0"/>
          <c:order val="0"/>
          <c:explosion val="14"/>
          <c:dLbls>
            <c:dLbl>
              <c:idx val="0"/>
              <c:layout>
                <c:manualLayout>
                  <c:x val="-4.1993657042869734E-3"/>
                  <c:y val="-5.6543899754466177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74-47E6-AED6-2492AD1BE58E}"/>
                </c:ext>
              </c:extLst>
            </c:dLbl>
            <c:dLbl>
              <c:idx val="1"/>
              <c:layout>
                <c:manualLayout>
                  <c:x val="-8.6890819286073645E-2"/>
                  <c:y val="-8.756421979510625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4082503335395834E-2"/>
                      <c:h val="0.147777777777777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674-47E6-AED6-2492AD1BE58E}"/>
                </c:ext>
              </c:extLst>
            </c:dLbl>
            <c:dLbl>
              <c:idx val="2"/>
              <c:layout>
                <c:manualLayout>
                  <c:x val="-5.5238811519621157E-2"/>
                  <c:y val="2.222222222222222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74-47E6-AED6-2492AD1BE5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Лист2!$A$31:$A$33</c:f>
              <c:strCache>
                <c:ptCount val="3"/>
                <c:pt idx="0">
                  <c:v>Да </c:v>
                </c:pt>
                <c:pt idx="1">
                  <c:v>Нет</c:v>
                </c:pt>
                <c:pt idx="2">
                  <c:v>Затрудняюсь ответить </c:v>
                </c:pt>
              </c:strCache>
            </c:strRef>
          </c:cat>
          <c:val>
            <c:numRef>
              <c:f>Лист2!$B$31:$B$33</c:f>
              <c:numCache>
                <c:formatCode>0%</c:formatCode>
                <c:ptCount val="3"/>
                <c:pt idx="0">
                  <c:v>0.26900000000000002</c:v>
                </c:pt>
                <c:pt idx="1">
                  <c:v>0.62000000000000299</c:v>
                </c:pt>
                <c:pt idx="2">
                  <c:v>0.111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74-47E6-AED6-2492AD1BE5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 кем часто возникают конфликты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Лист2!$A$53:$A$61</c:f>
              <c:strCache>
                <c:ptCount val="9"/>
                <c:pt idx="0">
                  <c:v>С родителями </c:v>
                </c:pt>
                <c:pt idx="1">
                  <c:v>С братьями, сестрами и др. родственниками </c:v>
                </c:pt>
                <c:pt idx="2">
                  <c:v>С друзьями </c:v>
                </c:pt>
                <c:pt idx="3">
                  <c:v>С близким, любимым человеком </c:v>
                </c:pt>
                <c:pt idx="4">
                  <c:v>С одноклассниками / одногруппниками / коллегами по работе </c:v>
                </c:pt>
                <c:pt idx="5">
                  <c:v>С преподавателями / начальством </c:v>
                </c:pt>
                <c:pt idx="6">
                  <c:v>С незнакомыми, малознакомыми людьми </c:v>
                </c:pt>
                <c:pt idx="7">
                  <c:v>С людьми другой национальности </c:v>
                </c:pt>
                <c:pt idx="8">
                  <c:v>С самим собой по поводу противоречивых желаний, интересов, чувств, поступков </c:v>
                </c:pt>
              </c:strCache>
            </c:strRef>
          </c:cat>
          <c:val>
            <c:numRef>
              <c:f>Лист2!$B$53:$B$61</c:f>
              <c:numCache>
                <c:formatCode>0%</c:formatCode>
                <c:ptCount val="9"/>
                <c:pt idx="0">
                  <c:v>0.23200000000000001</c:v>
                </c:pt>
                <c:pt idx="1">
                  <c:v>0.19600000000000001</c:v>
                </c:pt>
                <c:pt idx="2">
                  <c:v>9.7000000000000045E-2</c:v>
                </c:pt>
                <c:pt idx="3">
                  <c:v>0.17700000000000021</c:v>
                </c:pt>
                <c:pt idx="4">
                  <c:v>0.10199999999999998</c:v>
                </c:pt>
                <c:pt idx="5">
                  <c:v>0.05</c:v>
                </c:pt>
                <c:pt idx="6">
                  <c:v>7.4000000000000024E-2</c:v>
                </c:pt>
                <c:pt idx="7">
                  <c:v>5.5000000000000014E-2</c:v>
                </c:pt>
                <c:pt idx="8">
                  <c:v>0.36800000000000038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95-4729-B318-66A1A49F85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6856704"/>
        <c:axId val="76855168"/>
      </c:barChart>
      <c:valAx>
        <c:axId val="7685516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76856704"/>
        <c:crosses val="autoZero"/>
        <c:crossBetween val="between"/>
      </c:valAx>
      <c:catAx>
        <c:axId val="768567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68551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На почве чего часто возникают конфликты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7319475686093413E-2"/>
          <c:y val="9.8240546002521731E-2"/>
          <c:w val="0.92192347289689625"/>
          <c:h val="0.382419051221930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Лист2!$B$114</c:f>
              <c:strCache>
                <c:ptCount val="1"/>
                <c:pt idx="0">
                  <c:v>Часто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Лист2!$A$115:$A$130</c:f>
              <c:strCache>
                <c:ptCount val="16"/>
                <c:pt idx="0">
                  <c:v>Внешность </c:v>
                </c:pt>
                <c:pt idx="1">
                  <c:v>Цели и способы их достижения </c:v>
                </c:pt>
                <c:pt idx="2">
                  <c:v>Личная неприязнь </c:v>
                </c:pt>
                <c:pt idx="3">
                  <c:v>Любовные, сексуальные отношения </c:v>
                </c:pt>
                <c:pt idx="4">
                  <c:v>Национальные различия </c:v>
                </c:pt>
                <c:pt idx="5">
                  <c:v>Невыполненные обязательства </c:v>
                </c:pt>
                <c:pt idx="6">
                  <c:v>Некомпетентное руководство </c:v>
                </c:pt>
                <c:pt idx="7">
                  <c:v>Обман, сплетни </c:v>
                </c:pt>
                <c:pt idx="8">
                  <c:v>Оценка результатов деятельности </c:v>
                </c:pt>
                <c:pt idx="9">
                  <c:v>Поведение человека </c:v>
                </c:pt>
                <c:pt idx="10">
                  <c:v>Политические разногласия </c:v>
                </c:pt>
                <c:pt idx="11">
                  <c:v>Привилегии отдельным людям </c:v>
                </c:pt>
                <c:pt idx="12">
                  <c:v>Психологические особенности личности </c:v>
                </c:pt>
                <c:pt idx="13">
                  <c:v>Различия в уровне доходов </c:v>
                </c:pt>
                <c:pt idx="14">
                  <c:v>Распределение обязанностей </c:v>
                </c:pt>
                <c:pt idx="15">
                  <c:v>Соперничество </c:v>
                </c:pt>
              </c:strCache>
            </c:strRef>
          </c:cat>
          <c:val>
            <c:numRef>
              <c:f>Лист2!$B$115:$B$130</c:f>
              <c:numCache>
                <c:formatCode>0%</c:formatCode>
                <c:ptCount val="16"/>
                <c:pt idx="0">
                  <c:v>8.2000000000000017E-2</c:v>
                </c:pt>
                <c:pt idx="1">
                  <c:v>0.26</c:v>
                </c:pt>
                <c:pt idx="2">
                  <c:v>0.252</c:v>
                </c:pt>
                <c:pt idx="3">
                  <c:v>6.6000000000000003E-2</c:v>
                </c:pt>
                <c:pt idx="4">
                  <c:v>5.3000000000000012E-2</c:v>
                </c:pt>
                <c:pt idx="5">
                  <c:v>0.36300000000000032</c:v>
                </c:pt>
                <c:pt idx="6">
                  <c:v>0.20400000000000001</c:v>
                </c:pt>
                <c:pt idx="7">
                  <c:v>0.443</c:v>
                </c:pt>
                <c:pt idx="8">
                  <c:v>0.14200000000000004</c:v>
                </c:pt>
                <c:pt idx="9">
                  <c:v>0.48800000000000032</c:v>
                </c:pt>
                <c:pt idx="10">
                  <c:v>9.3000000000000208E-2</c:v>
                </c:pt>
                <c:pt idx="11">
                  <c:v>0.18600000000000044</c:v>
                </c:pt>
                <c:pt idx="12">
                  <c:v>9.9000000000000046E-2</c:v>
                </c:pt>
                <c:pt idx="13">
                  <c:v>0.05</c:v>
                </c:pt>
                <c:pt idx="14">
                  <c:v>0.191</c:v>
                </c:pt>
                <c:pt idx="15">
                  <c:v>0.18300000000000041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56-46E1-BB50-34E3AC72D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6628736"/>
        <c:axId val="76863360"/>
      </c:barChart>
      <c:valAx>
        <c:axId val="7686336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76628736"/>
        <c:crosses val="autoZero"/>
        <c:crossBetween val="between"/>
      </c:valAx>
      <c:catAx>
        <c:axId val="76628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768633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Стиль поведения в конфликте </a:t>
            </a:r>
          </a:p>
        </c:rich>
      </c:tx>
      <c:layout>
        <c:manualLayout>
          <c:xMode val="edge"/>
          <c:yMode val="edge"/>
          <c:x val="0.26951797230165497"/>
          <c:y val="1.918473324371967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9403842076605572"/>
          <c:y val="0.10807351395771229"/>
          <c:w val="0.41210966674858218"/>
          <c:h val="0.85675463238741756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Лист2!$E$220:$E$224</c:f>
              <c:strCache>
                <c:ptCount val="5"/>
                <c:pt idx="0">
                  <c:v>"Конфронтация"</c:v>
                </c:pt>
                <c:pt idx="1">
                  <c:v>"Сотрудничество"</c:v>
                </c:pt>
                <c:pt idx="2">
                  <c:v>"Компромисс"</c:v>
                </c:pt>
                <c:pt idx="3">
                  <c:v>"Приспособление"</c:v>
                </c:pt>
                <c:pt idx="4">
                  <c:v>"Избегание"</c:v>
                </c:pt>
              </c:strCache>
            </c:strRef>
          </c:cat>
          <c:val>
            <c:numRef>
              <c:f>Лист2!$F$220:$F$224</c:f>
              <c:numCache>
                <c:formatCode>0%</c:formatCode>
                <c:ptCount val="5"/>
                <c:pt idx="0">
                  <c:v>0.30900000000000138</c:v>
                </c:pt>
                <c:pt idx="1">
                  <c:v>0.40800000000000008</c:v>
                </c:pt>
                <c:pt idx="2">
                  <c:v>0.2</c:v>
                </c:pt>
                <c:pt idx="3">
                  <c:v>2.6000000000000002E-2</c:v>
                </c:pt>
                <c:pt idx="4">
                  <c:v>0.11900000000000002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43-4274-B041-D714CF27E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7241728"/>
        <c:axId val="77240192"/>
      </c:barChart>
      <c:valAx>
        <c:axId val="772401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77241728"/>
        <c:crosses val="autoZero"/>
        <c:crossBetween val="between"/>
      </c:valAx>
      <c:catAx>
        <c:axId val="772417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72401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20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"Испытываете ли Вы сожаление по поводу собственного поведения в конфликте?"</a:t>
            </a:r>
          </a:p>
        </c:rich>
      </c:tx>
      <c:layout>
        <c:manualLayout>
          <c:xMode val="edge"/>
          <c:yMode val="edge"/>
          <c:x val="0.16060411198600175"/>
          <c:y val="2.580645161290323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41491688538933"/>
          <c:y val="0.35631699263398736"/>
          <c:w val="0.41503499562554852"/>
          <c:h val="0.64263483193633064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2.3939741907261596E-2"/>
                  <c:y val="-9.73418000169333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14-4DE2-950D-355BF410A942}"/>
                </c:ext>
              </c:extLst>
            </c:dLbl>
            <c:dLbl>
              <c:idx val="1"/>
              <c:layout>
                <c:manualLayout>
                  <c:x val="-2.3283027121610053E-4"/>
                  <c:y val="-4.239573279146558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14-4DE2-950D-355BF410A942}"/>
                </c:ext>
              </c:extLst>
            </c:dLbl>
            <c:dLbl>
              <c:idx val="2"/>
              <c:layout>
                <c:manualLayout>
                  <c:x val="-4.1347331583552055E-3"/>
                  <c:y val="4.934078401490180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14-4DE2-950D-355BF410A94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Лист2!$A$270:$A$274</c:f>
              <c:strCache>
                <c:ptCount val="5"/>
                <c:pt idx="0">
                  <c:v>Да, часто </c:v>
                </c:pt>
                <c:pt idx="1">
                  <c:v>Да, случается </c:v>
                </c:pt>
                <c:pt idx="2">
                  <c:v>Нет </c:v>
                </c:pt>
                <c:pt idx="3">
                  <c:v>Затрудняюсь ответить </c:v>
                </c:pt>
                <c:pt idx="4">
                  <c:v>Нет ответа </c:v>
                </c:pt>
              </c:strCache>
            </c:strRef>
          </c:cat>
          <c:val>
            <c:numRef>
              <c:f>Лист2!$B$270:$B$274</c:f>
              <c:numCache>
                <c:formatCode>0%</c:formatCode>
                <c:ptCount val="5"/>
                <c:pt idx="0">
                  <c:v>8.6000000000000021E-2</c:v>
                </c:pt>
                <c:pt idx="1">
                  <c:v>0.61200000000000065</c:v>
                </c:pt>
                <c:pt idx="2">
                  <c:v>0.21300000000000024</c:v>
                </c:pt>
                <c:pt idx="3">
                  <c:v>8.0000000000000043E-2</c:v>
                </c:pt>
                <c:pt idx="4">
                  <c:v>9.0000000000000028E-3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14-4DE2-950D-355BF410A9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"Что является именно для Вас </a:t>
            </a:r>
          </a:p>
          <a:p>
            <a:pPr>
              <a:defRPr/>
            </a:pPr>
            <a:r>
              <a:rPr lang="ru-RU"/>
              <a:t>наиболее действенным в разрешении конфликтов?"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Лист2!$A$309:$A$319</c:f>
              <c:strCache>
                <c:ptCount val="11"/>
                <c:pt idx="0">
                  <c:v>Игнорирование конфликта (надежда, что все разрешится само собой) </c:v>
                </c:pt>
                <c:pt idx="1">
                  <c:v>Личностные качества </c:v>
                </c:pt>
                <c:pt idx="2">
                  <c:v>Обращение в суд </c:v>
                </c:pt>
                <c:pt idx="3">
                  <c:v>Обращение к друзьям, знакомым </c:v>
                </c:pt>
                <c:pt idx="4">
                  <c:v>Обращение к интернет-сообществу </c:v>
                </c:pt>
                <c:pt idx="5">
                  <c:v>Обращение к родителям, родственникам </c:v>
                </c:pt>
                <c:pt idx="6">
                  <c:v>Обращение к специалистам (психологам, медиаторам и др.) </c:v>
                </c:pt>
                <c:pt idx="7">
                  <c:v>Собственные знания и навыки в области конфликтологии </c:v>
                </c:pt>
                <c:pt idx="8">
                  <c:v>Стремление не доводить ситуацию до конфликта </c:v>
                </c:pt>
                <c:pt idx="9">
                  <c:v>Стремление разрешать конфликты самостоятельно </c:v>
                </c:pt>
                <c:pt idx="10">
                  <c:v>Угрозы, насилие, шантаж </c:v>
                </c:pt>
              </c:strCache>
            </c:strRef>
          </c:cat>
          <c:val>
            <c:numRef>
              <c:f>Лист2!$B$309:$B$319</c:f>
              <c:numCache>
                <c:formatCode>0%</c:formatCode>
                <c:ptCount val="11"/>
                <c:pt idx="0">
                  <c:v>0.17800000000000021</c:v>
                </c:pt>
                <c:pt idx="1">
                  <c:v>0.27200000000000002</c:v>
                </c:pt>
                <c:pt idx="2">
                  <c:v>3.4000000000000002E-2</c:v>
                </c:pt>
                <c:pt idx="3">
                  <c:v>0.18000000000000024</c:v>
                </c:pt>
                <c:pt idx="4">
                  <c:v>3.0000000000000002E-2</c:v>
                </c:pt>
                <c:pt idx="5">
                  <c:v>0.14800000000000021</c:v>
                </c:pt>
                <c:pt idx="6">
                  <c:v>8.9000000000000065E-2</c:v>
                </c:pt>
                <c:pt idx="7">
                  <c:v>0.34300000000000008</c:v>
                </c:pt>
                <c:pt idx="8">
                  <c:v>0.46400000000000002</c:v>
                </c:pt>
                <c:pt idx="9">
                  <c:v>0.45400000000000001</c:v>
                </c:pt>
                <c:pt idx="10">
                  <c:v>2.6000000000000002E-2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11-404C-A35E-B7179BC073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9245696"/>
        <c:axId val="79239808"/>
      </c:barChart>
      <c:valAx>
        <c:axId val="7923980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79245696"/>
        <c:crosses val="autoZero"/>
        <c:crossBetween val="between"/>
      </c:valAx>
      <c:catAx>
        <c:axId val="792456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92398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"Как бы Вы оценили уровень конфликтности в обществе?"</a:t>
            </a:r>
          </a:p>
        </c:rich>
      </c:tx>
      <c:layout>
        <c:manualLayout>
          <c:xMode val="edge"/>
          <c:yMode val="edge"/>
          <c:x val="0.24170280345391609"/>
          <c:y val="1.9184647448114621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Лист2!$B$326</c:f>
              <c:strCache>
                <c:ptCount val="1"/>
                <c:pt idx="0">
                  <c:v>В обществе в целом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Лист2!$A$327:$A$331</c:f>
              <c:strCache>
                <c:ptCount val="5"/>
                <c:pt idx="0">
                  <c:v>Низкий </c:v>
                </c:pt>
                <c:pt idx="1">
                  <c:v>Средний </c:v>
                </c:pt>
                <c:pt idx="2">
                  <c:v>Высокий </c:v>
                </c:pt>
                <c:pt idx="3">
                  <c:v>Затрудняюсь ответить </c:v>
                </c:pt>
                <c:pt idx="4">
                  <c:v>Нет ответа</c:v>
                </c:pt>
              </c:strCache>
            </c:strRef>
          </c:cat>
          <c:val>
            <c:numRef>
              <c:f>Лист2!$B$327:$B$331</c:f>
              <c:numCache>
                <c:formatCode>0%</c:formatCode>
                <c:ptCount val="5"/>
                <c:pt idx="0">
                  <c:v>0.114</c:v>
                </c:pt>
                <c:pt idx="1">
                  <c:v>0.46400000000000002</c:v>
                </c:pt>
                <c:pt idx="2">
                  <c:v>0.33200000000000146</c:v>
                </c:pt>
                <c:pt idx="3">
                  <c:v>8.2000000000000017E-2</c:v>
                </c:pt>
                <c:pt idx="4">
                  <c:v>9.0000000000000028E-3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22-4205-A835-4BE24CFFFF1E}"/>
            </c:ext>
          </c:extLst>
        </c:ser>
        <c:ser>
          <c:idx val="1"/>
          <c:order val="1"/>
          <c:tx>
            <c:strRef>
              <c:f>Лист2!$C$326</c:f>
              <c:strCache>
                <c:ptCount val="1"/>
                <c:pt idx="0">
                  <c:v>Среди молодежи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Лист2!$A$327:$A$331</c:f>
              <c:strCache>
                <c:ptCount val="5"/>
                <c:pt idx="0">
                  <c:v>Низкий </c:v>
                </c:pt>
                <c:pt idx="1">
                  <c:v>Средний </c:v>
                </c:pt>
                <c:pt idx="2">
                  <c:v>Высокий </c:v>
                </c:pt>
                <c:pt idx="3">
                  <c:v>Затрудняюсь ответить </c:v>
                </c:pt>
                <c:pt idx="4">
                  <c:v>Нет ответа</c:v>
                </c:pt>
              </c:strCache>
            </c:strRef>
          </c:cat>
          <c:val>
            <c:numRef>
              <c:f>Лист2!$C$327:$C$331</c:f>
              <c:numCache>
                <c:formatCode>0%</c:formatCode>
                <c:ptCount val="5"/>
                <c:pt idx="0">
                  <c:v>7.5999999999999998E-2</c:v>
                </c:pt>
                <c:pt idx="1">
                  <c:v>0.32800000000000124</c:v>
                </c:pt>
                <c:pt idx="2">
                  <c:v>0.49700000000000116</c:v>
                </c:pt>
                <c:pt idx="3">
                  <c:v>8.9000000000000065E-2</c:v>
                </c:pt>
                <c:pt idx="4">
                  <c:v>1.0000000000000005E-2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22-4205-A835-4BE24CFFFF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9277440"/>
        <c:axId val="79275904"/>
      </c:barChart>
      <c:valAx>
        <c:axId val="7927590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79277440"/>
        <c:crosses val="autoZero"/>
        <c:crossBetween val="between"/>
      </c:valAx>
      <c:catAx>
        <c:axId val="792774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9275904"/>
        <c:crosses val="autoZero"/>
        <c:auto val="1"/>
        <c:lblAlgn val="ctr"/>
        <c:lblOffset val="100"/>
        <c:noMultiLvlLbl val="0"/>
      </c:cat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B43BE-97B2-4398-AEE0-6C71F1878BA7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7CCB4-7BFB-498D-813B-87A022A9D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503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27CCB4-7BFB-498D-813B-87A022A9D38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34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51126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096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352892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62272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1D23-4859-4E51-9506-FF9AA49D4F21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5053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2ABC929-822D-4815-A34F-A1D96D738CD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61570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02528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65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A6B106-8198-4809-AEFE-2BC6F3517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79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397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2ABC929-822D-4815-A34F-A1D96D738CD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2ABC929-822D-4815-A34F-A1D96D738CD8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0097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54008" y="1484784"/>
            <a:ext cx="8503920" cy="4572000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F07F09"/>
              </a:buClr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Clr>
                <a:srgbClr val="F07F09"/>
              </a:buClr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исследования отношения к конфликтам среди молодежи города Новосибирска</a:t>
            </a:r>
          </a:p>
          <a:p>
            <a:pPr marL="0" indent="0" algn="ctr">
              <a:buClr>
                <a:srgbClr val="F07F09"/>
              </a:buClr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Новиков Виктор Валерьевич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высшей квалификационной категории основного отдела «Вита», МКУ Центр «Родник», действительный член, преподаватель, супервизор ОППЛ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534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</a:rPr>
              <a:t>Уровень конфликтности в обществе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1FF909C0-20E7-4DC0-97B5-A588F7E9BC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0048454"/>
              </p:ext>
            </p:extLst>
          </p:nvPr>
        </p:nvGraphicFramePr>
        <p:xfrm>
          <a:off x="107504" y="1367390"/>
          <a:ext cx="8856983" cy="5013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7870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Краткие итоги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позиция по отношению к конфликтам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Подавляющее большинство участников опроса придерживаются мнения, что конфликты неизбежны, но нужно стремиться к конструктивному варианту их разрешения.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собственной конфликтности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Почти две трети респондентов относят себя к категории людей неконфликтных.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Конфликтной личностью считает себя каждый четвертый опрошенный.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кем часто возникают конфликты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часто возникающих конфликтов особое место занимает конфликты с самим собой по поводу противоречивых желаний, интересов, чувств, поступков. Их испытывают более трети опрошенных.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актуальна тема внутрисемейных конфликтов, а также проблемных взаимоотношений с близким, любимым человеком.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Поводы для конфликтов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часто поводом для конфликта становятся поведение человека; обман и сплетни; невыполненные обещания и обязательства.</a:t>
            </a: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861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Краткие итоги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38256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конфликтов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Почти половина молодых людей указали, что часто конфликт не имеет яркого внешнего проявления, он выражается в демонстративном молчании, резком жесте или взгляде, бойкоте, подчеркнутой холодности в отношениях и т.п.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конфликтных ситуация проявлениями в виде ссор, скандалов, драк и т.п. часто оказывается каждый пятый опрошенный. 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Стиль поведения в конфликте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Значительная часть молодежи склонна придерживаться сотрудничества – самого трудного, но вместе с тем наиболее эффективного стиля поведения в конфликте.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трети респондентов свойственна модель конфронтации. 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продуктивности стиля поведения в конфликтной ситуации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половины опрошенных молодых людей считают свое поведение в конфликтной ситуации в целом достаточно эффективным.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Непродуктивность своих действий признает каждый пятый респондент.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009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Краткие итоги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над своим поведением в конфликтной ситуации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молодых людей считают, что им удается контролировать свое поведение в конфликтных ситуациях.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Каждому четвертому респонденту не получается этого сделать.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Сожаления по поводу собственного поведения в конфликте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Сожаление и психологический дискомфорт из-за своего поведения в конфликтной ситуации испытывают большинство опрошенных.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каждого пятого участника опроса такие чувства не свойственны.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знаниях и навыках урегулирования конфликтов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определенных знаниях, навыках урегулирования и разрешения сложившейся конфликтной ситуации осознает каждый второй опрошенный</a:t>
            </a: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222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Краткие итоги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Действенные методы разрешения конфликта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Около половины опрошенных стремятся не доводить ситуацию до конфликта.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конфликта респонденты склонны рассчитывать на себя: пытаются разрешить его самостоятельно, полагаясь на свои личностные качества, знания и навыки в области конфликтологии.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Проконсультироваться у специалистов (психологов, медиаторов и др.) считают для себя возможным лишь каждый десятый опрошенный.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уровня конфликтности в обществе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Конфликтность ощущается молодежью достаточно сильно.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Причем, в собственной среде они оценивают ее несколько выше, чем в обществе в целом. Высокий уровень конфликтности среди молодежи отмечает половина респондентов, в обществе в целом – треть.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каждый десятый опрошенный считает уровень конфликтности низким</a:t>
            </a: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084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7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>
              <a:buNone/>
            </a:pPr>
            <a:r>
              <a:rPr lang="ru-RU" sz="7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</a:p>
          <a:p>
            <a:pPr algn="ctr">
              <a:buNone/>
            </a:pPr>
            <a:r>
              <a:rPr lang="ru-RU" sz="7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endParaRPr lang="ru-RU" sz="72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r">
              <a:buClr>
                <a:srgbClr val="F07F09"/>
              </a:buClr>
              <a:buNone/>
            </a:pPr>
            <a:r>
              <a:rPr lang="ru-RU" sz="1800" b="1" i="1" dirty="0">
                <a:solidFill>
                  <a:srgbClr val="002060"/>
                </a:solidFill>
                <a:cs typeface="Kartika" panose="02020503030404060203" pitchFamily="18" charset="0"/>
              </a:rPr>
              <a:t>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13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cap="sm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респондентах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было опрошено 696 человек: школьники (28%), учащиеся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ССУЗов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(44%), студенты вузов (25%), работающая молодежь (3%) г. Новосибирска (46% – юноши; 54% – девушки).</a:t>
            </a: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136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позиция по отношению к конфликтам </a:t>
            </a:r>
            <a:endParaRPr lang="ru-RU" sz="28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0039" y="1367390"/>
            <a:ext cx="8503920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1E8CD360-685A-4C3A-A43B-44EE5FE393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3084572"/>
              </p:ext>
            </p:extLst>
          </p:nvPr>
        </p:nvGraphicFramePr>
        <p:xfrm>
          <a:off x="179513" y="1367390"/>
          <a:ext cx="8644446" cy="4725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7494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собственной конфликтности </a:t>
            </a:r>
            <a:endParaRPr lang="ru-RU" sz="32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CA668DB-104B-47EF-A920-0EBC8037D93B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44120371"/>
              </p:ext>
            </p:extLst>
          </p:nvPr>
        </p:nvGraphicFramePr>
        <p:xfrm>
          <a:off x="353690" y="1556792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5275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кем часто возникают конфликты</a:t>
            </a:r>
            <a:endParaRPr lang="ru-RU" sz="28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625F76B4-78FB-4B91-9C88-93A7F25580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6839717"/>
              </p:ext>
            </p:extLst>
          </p:nvPr>
        </p:nvGraphicFramePr>
        <p:xfrm>
          <a:off x="179512" y="1444307"/>
          <a:ext cx="8784976" cy="4654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1803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Поводы для конфликтов </a:t>
            </a:r>
            <a:endParaRPr lang="ru-RU" sz="28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6AAE4E7-8D24-4B07-9CB6-689EA98591A1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76303886"/>
              </p:ext>
            </p:extLst>
          </p:nvPr>
        </p:nvGraphicFramePr>
        <p:xfrm>
          <a:off x="179512" y="1484784"/>
          <a:ext cx="8644607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565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Стиль поведения в конфликте </a:t>
            </a:r>
            <a:endParaRPr lang="ru-RU" sz="32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B5068C7-7D03-4C93-B037-DE54FA1DA9B4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5743700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274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050" b="1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Сожаления по поводу собственного поведения в конфликте</a:t>
            </a:r>
            <a:endParaRPr lang="ru-RU" sz="1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B702839B-B968-4EEE-BAD1-1114C68599DE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9983247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1463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010" y="169203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Действенные методы разрешения конфликта</a:t>
            </a:r>
            <a:endParaRPr lang="ru-RU" sz="2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EBE2300C-18CF-4271-9914-3BE0846954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8643460"/>
              </p:ext>
            </p:extLst>
          </p:nvPr>
        </p:nvGraphicFramePr>
        <p:xfrm>
          <a:off x="179513" y="1268761"/>
          <a:ext cx="867841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1579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езентация1">
  <a:themeElements>
    <a:clrScheme name="Другая 4">
      <a:dk1>
        <a:sysClr val="windowText" lastClr="000000"/>
      </a:dk1>
      <a:lt1>
        <a:sysClr val="window" lastClr="FFFFFF"/>
      </a:lt1>
      <a:dk2>
        <a:srgbClr val="323232"/>
      </a:dk2>
      <a:lt2>
        <a:srgbClr val="F1EEDB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Презентация1</Template>
  <TotalTime>201</TotalTime>
  <Words>408</Words>
  <Application>Microsoft Office PowerPoint</Application>
  <PresentationFormat>Экран (4:3)</PresentationFormat>
  <Paragraphs>87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Calibri</vt:lpstr>
      <vt:lpstr>Georgia</vt:lpstr>
      <vt:lpstr>Kartika</vt:lpstr>
      <vt:lpstr>Times New Roman</vt:lpstr>
      <vt:lpstr>Wingdings</vt:lpstr>
      <vt:lpstr>Wingdings 2</vt:lpstr>
      <vt:lpstr>Презентация1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Комитет по делам молодежи мэрии города Новосибирск МКУ Городской центр психолого-педагогической поддержки молодежи «Родник»</vt:lpstr>
      <vt:lpstr>     Общая позиция по отношению к конфликтам </vt:lpstr>
      <vt:lpstr>     Оценка собственной конфликтности </vt:lpstr>
      <vt:lpstr>    С кем часто возникают конфликты</vt:lpstr>
      <vt:lpstr>     Поводы для конфликтов </vt:lpstr>
      <vt:lpstr>     Стиль поведения в конфликте </vt:lpstr>
      <vt:lpstr>     Сожаления по поводу собственного поведения в конфликте</vt:lpstr>
      <vt:lpstr>     Действенные методы разрешения конфликта</vt:lpstr>
      <vt:lpstr>     Уровень конфликтности в обществе</vt:lpstr>
      <vt:lpstr>Краткие итоги</vt:lpstr>
      <vt:lpstr>Краткие итоги</vt:lpstr>
      <vt:lpstr>Краткие итоги</vt:lpstr>
      <vt:lpstr>Краткие итоги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VI городская научно-практическая  конференция работников сферы молодежной политики   «Актуальные проблемы и перспективы реализации муниципальной молодежной политики г. Новосибирска» </dc:title>
  <dc:creator>Conf 6</dc:creator>
  <cp:lastModifiedBy>TC</cp:lastModifiedBy>
  <cp:revision>78</cp:revision>
  <dcterms:created xsi:type="dcterms:W3CDTF">2014-09-29T06:06:27Z</dcterms:created>
  <dcterms:modified xsi:type="dcterms:W3CDTF">2018-09-20T09:28:25Z</dcterms:modified>
</cp:coreProperties>
</file>